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</p:sldMasterIdLst>
  <p:notesMasterIdLst>
    <p:notesMasterId r:id="rId22"/>
  </p:notesMasterIdLst>
  <p:handoutMasterIdLst>
    <p:handoutMasterId r:id="rId23"/>
  </p:handoutMasterIdLst>
  <p:sldIdLst>
    <p:sldId id="256" r:id="rId5"/>
    <p:sldId id="290" r:id="rId6"/>
    <p:sldId id="275" r:id="rId7"/>
    <p:sldId id="259" r:id="rId8"/>
    <p:sldId id="270" r:id="rId9"/>
    <p:sldId id="279" r:id="rId10"/>
    <p:sldId id="278" r:id="rId11"/>
    <p:sldId id="264" r:id="rId12"/>
    <p:sldId id="265" r:id="rId13"/>
    <p:sldId id="280" r:id="rId14"/>
    <p:sldId id="268" r:id="rId15"/>
    <p:sldId id="263" r:id="rId16"/>
    <p:sldId id="283" r:id="rId17"/>
    <p:sldId id="282" r:id="rId18"/>
    <p:sldId id="285" r:id="rId19"/>
    <p:sldId id="269" r:id="rId20"/>
    <p:sldId id="287" r:id="rId21"/>
  </p:sldIdLst>
  <p:sldSz cx="12192000" cy="6858000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6D6"/>
    <a:srgbClr val="359EE7"/>
    <a:srgbClr val="3076A4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70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6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13EC061-203E-4B7B-BF6F-C37A31686449}" type="datetimeFigureOut">
              <a:rPr lang="cs-CZ" smtClean="0"/>
              <a:t>02.04.2026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79BE4E2-7B6C-4189-AC69-FC9CBF794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457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D30E22F-561C-4219-9A0A-8BCE827908E0}" type="datetimeFigureOut">
              <a:rPr lang="cs-CZ" smtClean="0"/>
              <a:t>01.04.2026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F0E5B76-F727-4CBA-AEBE-29FCA71B82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204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E5B76-F727-4CBA-AEBE-29FCA71B829A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185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Internaional</a:t>
            </a:r>
            <a:r>
              <a:rPr lang="cs-CZ" dirty="0"/>
              <a:t> Office:	+420 224 098 547	 	Exchange@vse.cz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5417-A934-4CAE-B5A2-4CC89CD98C03}" type="slidenum">
              <a:rPr lang="cs-CZ" smtClean="0"/>
              <a:t>‹#›</a:t>
            </a:fld>
            <a:endParaRPr lang="cs-CZ"/>
          </a:p>
        </p:txBody>
      </p:sp>
      <p:pic>
        <p:nvPicPr>
          <p:cNvPr id="28" name="Obrázek 2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7530" y="5832391"/>
            <a:ext cx="1120140" cy="77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6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3C8B-0915-474F-8B14-6626A6A82300}" type="datetimeFigureOut">
              <a:rPr lang="cs-CZ" smtClean="0"/>
              <a:t>01.04.2026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5417-A934-4CAE-B5A2-4CC89CD98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37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3C8B-0915-474F-8B14-6626A6A82300}" type="datetimeFigureOut">
              <a:rPr lang="cs-CZ" smtClean="0"/>
              <a:t>01.04.2026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5417-A934-4CAE-B5A2-4CC89CD98C03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069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3C8B-0915-474F-8B14-6626A6A82300}" type="datetimeFigureOut">
              <a:rPr lang="cs-CZ" smtClean="0"/>
              <a:t>01.04.2026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5417-A934-4CAE-B5A2-4CC89CD98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24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3C8B-0915-474F-8B14-6626A6A82300}" type="datetimeFigureOut">
              <a:rPr lang="cs-CZ" smtClean="0"/>
              <a:t>01.04.2026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5417-A934-4CAE-B5A2-4CC89CD98C03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930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3C8B-0915-474F-8B14-6626A6A82300}" type="datetimeFigureOut">
              <a:rPr lang="cs-CZ" smtClean="0"/>
              <a:t>01.04.2026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5417-A934-4CAE-B5A2-4CC89CD98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118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3C8B-0915-474F-8B14-6626A6A82300}" type="datetimeFigureOut">
              <a:rPr lang="cs-CZ" smtClean="0"/>
              <a:t>01.04.2026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5417-A934-4CAE-B5A2-4CC89CD98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175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3C8B-0915-474F-8B14-6626A6A82300}" type="datetimeFigureOut">
              <a:rPr lang="cs-CZ" smtClean="0"/>
              <a:t>01.04.2026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5417-A934-4CAE-B5A2-4CC89CD98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11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7" name="Obrázek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7530" y="5832391"/>
            <a:ext cx="1120140" cy="77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89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3C8B-0915-474F-8B14-6626A6A82300}" type="datetimeFigureOut">
              <a:rPr lang="cs-CZ" smtClean="0"/>
              <a:t>01.04.2026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5417-A934-4CAE-B5A2-4CC89CD98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24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3C8B-0915-474F-8B14-6626A6A82300}" type="datetimeFigureOut">
              <a:rPr lang="cs-CZ" smtClean="0"/>
              <a:t>01.04.2026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5417-A934-4CAE-B5A2-4CC89CD98C03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7530" y="5832391"/>
            <a:ext cx="1120140" cy="77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8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3C8B-0915-474F-8B14-6626A6A82300}" type="datetimeFigureOut">
              <a:rPr lang="cs-CZ" smtClean="0"/>
              <a:t>01.04.2026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5417-A934-4CAE-B5A2-4CC89CD98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28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3C8B-0915-474F-8B14-6626A6A82300}" type="datetimeFigureOut">
              <a:rPr lang="cs-CZ" smtClean="0"/>
              <a:t>01.04.2026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5417-A934-4CAE-B5A2-4CC89CD98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38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3C8B-0915-474F-8B14-6626A6A82300}" type="datetimeFigureOut">
              <a:rPr lang="cs-CZ" smtClean="0"/>
              <a:t>01.04.2026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5417-A934-4CAE-B5A2-4CC89CD98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60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3C8B-0915-474F-8B14-6626A6A82300}" type="datetimeFigureOut">
              <a:rPr lang="cs-CZ" smtClean="0"/>
              <a:t>01.04.2026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5417-A934-4CAE-B5A2-4CC89CD98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63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5417-A934-4CAE-B5A2-4CC89CD98C03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3C8B-0915-474F-8B14-6626A6A82300}" type="datetimeFigureOut">
              <a:rPr lang="cs-CZ" smtClean="0"/>
              <a:t>01.04.2026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76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C3C8B-0915-474F-8B14-6626A6A82300}" type="datetimeFigureOut">
              <a:rPr lang="cs-CZ" smtClean="0"/>
              <a:t>01.04.2026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815417-A934-4CAE-B5A2-4CC89CD98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9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lenka.valterova@vse.cz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i.vse.cz/english/services/other/id-cards/#newphoto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nsis.vse.cz/?lang=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Zjg5ODE0ZDItNTBhZC00ZDgzLWJkN2QtNDNjMDYwOWRhMDExIiwidCI6IjJiNTFhNGIzLTQ0M2YtNDQwNi04Y2E0LTE5MDU2YTc5YTQ0NCIsImMiOjh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945684"/>
            <a:ext cx="10239990" cy="2762249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/>
              <a:t>CEMS Exchange </a:t>
            </a:r>
            <a:r>
              <a:rPr lang="en-US" sz="4800" b="1" dirty="0"/>
              <a:t>Student </a:t>
            </a:r>
            <a:br>
              <a:rPr lang="cs-CZ" sz="4800" b="1" dirty="0"/>
            </a:br>
            <a:r>
              <a:rPr lang="en-US" sz="4800" b="1" dirty="0"/>
              <a:t>Application Procedure</a:t>
            </a:r>
            <a:br>
              <a:rPr lang="cs-CZ" sz="4800" b="1" dirty="0"/>
            </a:br>
            <a:endParaRPr lang="en-US" sz="3600" b="1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43814" y="3707933"/>
            <a:ext cx="7766936" cy="1096899"/>
          </a:xfrm>
        </p:spPr>
        <p:txBody>
          <a:bodyPr>
            <a:normAutofit/>
          </a:bodyPr>
          <a:lstStyle/>
          <a:p>
            <a:r>
              <a:rPr lang="en-US" sz="3200" i="1" dirty="0"/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278558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</a:t>
            </a:r>
            <a:r>
              <a:rPr lang="en-US" dirty="0"/>
              <a:t>. Personal data check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754A8FC-1D31-46AF-A9EE-7934ED5EA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6137"/>
            <a:ext cx="8596668" cy="33514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If your personal data is not correct, </a:t>
            </a:r>
            <a:r>
              <a:rPr lang="cs-CZ" sz="2000" dirty="0" err="1"/>
              <a:t>please</a:t>
            </a:r>
            <a:r>
              <a:rPr lang="en-US" sz="2000" dirty="0"/>
              <a:t> send an email </a:t>
            </a:r>
            <a:r>
              <a:rPr lang="cs-CZ" sz="2000" dirty="0"/>
              <a:t>to </a:t>
            </a:r>
            <a:r>
              <a:rPr lang="cs-CZ" sz="2000" dirty="0" err="1"/>
              <a:t>your</a:t>
            </a:r>
            <a:r>
              <a:rPr lang="cs-CZ" sz="2000" dirty="0"/>
              <a:t> </a:t>
            </a:r>
            <a:r>
              <a:rPr lang="cs-CZ" sz="2000" dirty="0" err="1"/>
              <a:t>coordinator</a:t>
            </a:r>
            <a:r>
              <a:rPr lang="cs-CZ" sz="2000" dirty="0"/>
              <a:t> </a:t>
            </a:r>
            <a:r>
              <a:rPr lang="cs-CZ" sz="2000" dirty="0" err="1">
                <a:hlinkClick r:id="rId2"/>
              </a:rPr>
              <a:t>lenka.valterova</a:t>
            </a:r>
            <a:r>
              <a:rPr lang="en-US" sz="2000" dirty="0">
                <a:hlinkClick r:id="rId2"/>
              </a:rPr>
              <a:t>@vse.cz</a:t>
            </a:r>
            <a:r>
              <a:rPr lang="en-US" sz="2000" dirty="0"/>
              <a:t> with details of the needed update</a:t>
            </a:r>
            <a:r>
              <a:rPr lang="cs-CZ" sz="2000" dirty="0"/>
              <a:t> </a:t>
            </a:r>
            <a:r>
              <a:rPr lang="en-US" sz="2000" dirty="0"/>
              <a:t>and do not forget to attach a copy of a document showing the change (for example a photo of your passport or ID card).</a:t>
            </a:r>
            <a:endParaRPr lang="cs-CZ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If your data is alright, click on the</a:t>
            </a:r>
            <a:br>
              <a:rPr lang="en-US" sz="2000" dirty="0"/>
            </a:br>
            <a:r>
              <a:rPr lang="en-US" sz="2000" dirty="0"/>
              <a:t>„</a:t>
            </a:r>
            <a:r>
              <a:rPr lang="en-US" sz="2000" i="1" dirty="0"/>
              <a:t>I confirm that the above given information is correct</a:t>
            </a:r>
            <a:r>
              <a:rPr lang="en-US" sz="2000" dirty="0"/>
              <a:t>“ button.</a:t>
            </a:r>
            <a:endParaRPr lang="en-US" sz="2000" b="1" dirty="0"/>
          </a:p>
          <a:p>
            <a:pPr>
              <a:lnSpc>
                <a:spcPct val="150000"/>
              </a:lnSpc>
            </a:pPr>
            <a:endParaRPr lang="cs-CZ" sz="2000" dirty="0"/>
          </a:p>
        </p:txBody>
      </p:sp>
      <p:sp>
        <p:nvSpPr>
          <p:cNvPr id="7" name="Zástupný obsah 1">
            <a:extLst>
              <a:ext uri="{FF2B5EF4-FFF2-40B4-BE49-F238E27FC236}">
                <a16:creationId xmlns:a16="http://schemas.microsoft.com/office/drawing/2014/main" id="{6CC6DCB2-742A-4FC6-9DDE-F557EE265233}"/>
              </a:ext>
            </a:extLst>
          </p:cNvPr>
          <p:cNvSpPr txBox="1">
            <a:spLocks/>
          </p:cNvSpPr>
          <p:nvPr/>
        </p:nvSpPr>
        <p:spPr>
          <a:xfrm>
            <a:off x="829734" y="3609162"/>
            <a:ext cx="4396434" cy="258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000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6C17D029-50D4-4111-BA22-4C655897D12D}"/>
              </a:ext>
            </a:extLst>
          </p:cNvPr>
          <p:cNvGrpSpPr/>
          <p:nvPr/>
        </p:nvGrpSpPr>
        <p:grpSpPr>
          <a:xfrm>
            <a:off x="1742114" y="4613839"/>
            <a:ext cx="7272908" cy="1893686"/>
            <a:chOff x="5017767" y="2663284"/>
            <a:chExt cx="6990676" cy="1943654"/>
          </a:xfrm>
        </p:grpSpPr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CA0E47BA-3B80-4086-A80F-C733A1AD5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767" y="2663284"/>
              <a:ext cx="6990676" cy="1943654"/>
            </a:xfrm>
            <a:prstGeom prst="rect">
              <a:avLst/>
            </a:prstGeom>
          </p:spPr>
        </p:pic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474932CA-00DE-4A76-92A0-F3CF42511F86}"/>
                </a:ext>
              </a:extLst>
            </p:cNvPr>
            <p:cNvSpPr/>
            <p:nvPr/>
          </p:nvSpPr>
          <p:spPr>
            <a:xfrm>
              <a:off x="5017767" y="4193309"/>
              <a:ext cx="3102241" cy="41362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23CFA282-6E3E-4D85-9F6D-11F977FBB3E8}"/>
                </a:ext>
              </a:extLst>
            </p:cNvPr>
            <p:cNvSpPr txBox="1"/>
            <p:nvPr/>
          </p:nvSpPr>
          <p:spPr>
            <a:xfrm>
              <a:off x="7570623" y="3736931"/>
              <a:ext cx="489909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b="1" dirty="0">
                  <a:solidFill>
                    <a:srgbClr val="0266D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2025/2026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15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8AC2B-0246-470D-B6FC-1327CFAF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</a:t>
            </a:r>
            <a:r>
              <a:rPr lang="en-US" dirty="0"/>
              <a:t>. ID type photo upload</a:t>
            </a:r>
          </a:p>
        </p:txBody>
      </p:sp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E840470E-95CA-4035-9971-8AF1F720DA38}"/>
              </a:ext>
            </a:extLst>
          </p:cNvPr>
          <p:cNvSpPr txBox="1">
            <a:spLocks/>
          </p:cNvSpPr>
          <p:nvPr/>
        </p:nvSpPr>
        <p:spPr>
          <a:xfrm>
            <a:off x="700502" y="1480167"/>
            <a:ext cx="8951580" cy="346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Each VSE student is required to upload a photo. The photo also serves for preparing your</a:t>
            </a:r>
            <a:r>
              <a:rPr lang="en-US" b="1" dirty="0"/>
              <a:t> VSE student ID card </a:t>
            </a:r>
            <a:r>
              <a:rPr lang="en-US" dirty="0"/>
              <a:t> and your identification on the campus. </a:t>
            </a:r>
          </a:p>
          <a:p>
            <a:r>
              <a:rPr lang="en-US" dirty="0"/>
              <a:t>To upload your photo, choose </a:t>
            </a:r>
            <a:r>
              <a:rPr lang="en-US" b="1" dirty="0"/>
              <a:t>Photo in system </a:t>
            </a:r>
            <a:r>
              <a:rPr lang="en-US" dirty="0"/>
              <a:t>in the section „Personal data check“</a:t>
            </a:r>
          </a:p>
          <a:p>
            <a:r>
              <a:rPr lang="en-US" dirty="0"/>
              <a:t>Click </a:t>
            </a:r>
            <a:r>
              <a:rPr lang="en-US" b="1" dirty="0"/>
              <a:t>change photo </a:t>
            </a:r>
            <a:r>
              <a:rPr lang="en-US" dirty="0"/>
              <a:t>upload your photo according to the guidelines on next slide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3DC56AD-3F77-4487-997C-1A58990C8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321" y="4279901"/>
            <a:ext cx="4667250" cy="647700"/>
          </a:xfrm>
          <a:prstGeom prst="rect">
            <a:avLst/>
          </a:pr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1AD0A6F9-DF5A-46C3-9488-2A87317154C1}"/>
              </a:ext>
            </a:extLst>
          </p:cNvPr>
          <p:cNvSpPr/>
          <p:nvPr/>
        </p:nvSpPr>
        <p:spPr>
          <a:xfrm>
            <a:off x="5470845" y="4461415"/>
            <a:ext cx="853205" cy="4161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85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842008" cy="1320800"/>
          </a:xfrm>
        </p:spPr>
        <p:txBody>
          <a:bodyPr/>
          <a:lstStyle/>
          <a:p>
            <a:r>
              <a:rPr lang="cs-CZ" dirty="0"/>
              <a:t>5. ID type </a:t>
            </a:r>
            <a:r>
              <a:rPr lang="en-US" dirty="0"/>
              <a:t>photo</a:t>
            </a:r>
            <a:r>
              <a:rPr lang="cs-CZ" dirty="0"/>
              <a:t> upload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7333" y="1485901"/>
            <a:ext cx="8804664" cy="47625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dirty="0"/>
              <a:t>ONLY a digital </a:t>
            </a:r>
            <a:r>
              <a:rPr lang="en-US" b="1" dirty="0"/>
              <a:t>passport size photo</a:t>
            </a:r>
            <a:r>
              <a:rPr lang="en-US" dirty="0"/>
              <a:t>, a .</a:t>
            </a:r>
            <a:r>
              <a:rPr lang="cs-CZ" dirty="0"/>
              <a:t>JPEG</a:t>
            </a:r>
            <a:r>
              <a:rPr lang="en-US" dirty="0"/>
              <a:t> file, max. </a:t>
            </a:r>
            <a:r>
              <a:rPr lang="cs-CZ" dirty="0"/>
              <a:t>5</a:t>
            </a:r>
            <a:r>
              <a:rPr lang="en-US" dirty="0"/>
              <a:t> MB, </a:t>
            </a:r>
            <a:r>
              <a:rPr lang="en-US" b="1" dirty="0"/>
              <a:t>plain background</a:t>
            </a:r>
          </a:p>
          <a:p>
            <a:pPr>
              <a:lnSpc>
                <a:spcPct val="150000"/>
              </a:lnSpc>
            </a:pPr>
            <a:r>
              <a:rPr lang="cs-CZ" dirty="0"/>
              <a:t>P</a:t>
            </a:r>
            <a:r>
              <a:rPr lang="en-US" dirty="0" err="1"/>
              <a:t>hoto</a:t>
            </a:r>
            <a:r>
              <a:rPr lang="en-US" dirty="0"/>
              <a:t> requirements: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1800" dirty="0"/>
              <a:t>The photo must be </a:t>
            </a:r>
            <a:r>
              <a:rPr lang="en-US" sz="1800" b="1" dirty="0"/>
              <a:t>clear, in sharp focus, in color</a:t>
            </a:r>
            <a:endParaRPr lang="cs-CZ" sz="1800" dirty="0"/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1800" dirty="0"/>
              <a:t>Background in white, blue or light grey is recommended, without shadows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1800" dirty="0"/>
              <a:t>Taken in </a:t>
            </a:r>
            <a:r>
              <a:rPr lang="en-US" sz="1800" b="1" dirty="0"/>
              <a:t>full-face view</a:t>
            </a:r>
            <a:r>
              <a:rPr lang="en-US" sz="1800" dirty="0"/>
              <a:t> directly facing the camera, </a:t>
            </a:r>
            <a:r>
              <a:rPr lang="en-US" sz="1800" b="1" dirty="0"/>
              <a:t>one person</a:t>
            </a:r>
            <a:r>
              <a:rPr lang="en-US" sz="1800" dirty="0"/>
              <a:t> in shot only</a:t>
            </a:r>
            <a:endParaRPr lang="cs-CZ" sz="1800" b="1" dirty="0"/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1800" dirty="0"/>
              <a:t>With a </a:t>
            </a:r>
            <a:r>
              <a:rPr lang="en-US" sz="1800" b="1" dirty="0"/>
              <a:t>neutral facial expression, both eyes open</a:t>
            </a:r>
            <a:r>
              <a:rPr lang="en-US" sz="1800" dirty="0"/>
              <a:t> and showing </a:t>
            </a:r>
            <a:r>
              <a:rPr lang="en-US" sz="1800" b="1" dirty="0"/>
              <a:t>a full head</a:t>
            </a:r>
            <a:endParaRPr lang="cs-CZ" sz="1800" b="1" dirty="0"/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sz="1800" dirty="0"/>
              <a:t>More </a:t>
            </a:r>
            <a:r>
              <a:rPr lang="cs-CZ" sz="1800" dirty="0" err="1"/>
              <a:t>information</a:t>
            </a:r>
            <a:r>
              <a:rPr lang="cs-CZ" sz="1800" dirty="0"/>
              <a:t> </a:t>
            </a:r>
            <a:r>
              <a:rPr lang="cs-CZ" sz="1800" dirty="0" err="1"/>
              <a:t>can</a:t>
            </a:r>
            <a:r>
              <a:rPr lang="cs-CZ" sz="1800" dirty="0"/>
              <a:t> </a:t>
            </a:r>
            <a:r>
              <a:rPr lang="cs-CZ" sz="1800" dirty="0" err="1"/>
              <a:t>be</a:t>
            </a:r>
            <a:r>
              <a:rPr lang="cs-CZ" sz="1800" dirty="0"/>
              <a:t> </a:t>
            </a:r>
            <a:r>
              <a:rPr lang="cs-CZ" sz="1800" dirty="0" err="1"/>
              <a:t>found</a:t>
            </a:r>
            <a:r>
              <a:rPr lang="cs-CZ" sz="1800" dirty="0"/>
              <a:t> </a:t>
            </a:r>
            <a:r>
              <a:rPr lang="cs-CZ" sz="1800" dirty="0" err="1">
                <a:hlinkClick r:id="rId2"/>
              </a:rPr>
              <a:t>here</a:t>
            </a:r>
            <a:r>
              <a:rPr lang="cs-CZ" sz="1800" dirty="0"/>
              <a:t>.</a:t>
            </a:r>
            <a:endParaRPr lang="en-US" sz="1800" dirty="0"/>
          </a:p>
          <a:p>
            <a:pPr lvl="1">
              <a:lnSpc>
                <a:spcPct val="150000"/>
              </a:lnSpc>
              <a:buFontTx/>
              <a:buChar char="-"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841707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DB4D6940-16C4-44C7-AE08-7BD635F06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04" t="12793" r="8177" b="10232"/>
          <a:stretch/>
        </p:blipFill>
        <p:spPr>
          <a:xfrm>
            <a:off x="1994593" y="2327540"/>
            <a:ext cx="2697396" cy="276325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968DFFA-F0A9-4F4A-8244-C8B9BC15A98B}"/>
              </a:ext>
            </a:extLst>
          </p:cNvPr>
          <p:cNvSpPr txBox="1"/>
          <p:nvPr/>
        </p:nvSpPr>
        <p:spPr>
          <a:xfrm>
            <a:off x="8489130" y="2841553"/>
            <a:ext cx="1569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excess space around the face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7C9306A-5312-4A12-99A7-C576A4A13533}"/>
              </a:ext>
            </a:extLst>
          </p:cNvPr>
          <p:cNvSpPr txBox="1"/>
          <p:nvPr/>
        </p:nvSpPr>
        <p:spPr>
          <a:xfrm>
            <a:off x="6251511" y="5487206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Full-face view, directly facing the camera, one person in shot only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94B7843-B880-4478-9350-0D8C60116336}"/>
              </a:ext>
            </a:extLst>
          </p:cNvPr>
          <p:cNvSpPr txBox="1"/>
          <p:nvPr/>
        </p:nvSpPr>
        <p:spPr>
          <a:xfrm>
            <a:off x="516416" y="2871617"/>
            <a:ext cx="1307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Neutral facial expression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07995780-98F9-40FB-BFAD-317B1A711759}"/>
              </a:ext>
            </a:extLst>
          </p:cNvPr>
          <p:cNvCxnSpPr>
            <a:cxnSpLocks/>
          </p:cNvCxnSpPr>
          <p:nvPr/>
        </p:nvCxnSpPr>
        <p:spPr>
          <a:xfrm>
            <a:off x="1580446" y="3357830"/>
            <a:ext cx="1130441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E7E55B9-C68B-4DF7-B3C8-CA34C04DECB9}"/>
              </a:ext>
            </a:extLst>
          </p:cNvPr>
          <p:cNvSpPr txBox="1"/>
          <p:nvPr/>
        </p:nvSpPr>
        <p:spPr>
          <a:xfrm>
            <a:off x="1994592" y="5502391"/>
            <a:ext cx="2894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Both eyes open,</a:t>
            </a:r>
            <a:r>
              <a:rPr lang="cs-CZ" dirty="0"/>
              <a:t> b</a:t>
            </a:r>
            <a:r>
              <a:rPr lang="en-US" dirty="0" err="1"/>
              <a:t>etween</a:t>
            </a:r>
            <a:r>
              <a:rPr lang="en-US" dirty="0"/>
              <a:t> the dashed lines and on the same level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C8F0F3F-14D4-4BEF-B943-5994D34656D2}"/>
              </a:ext>
            </a:extLst>
          </p:cNvPr>
          <p:cNvCxnSpPr>
            <a:cxnSpLocks/>
          </p:cNvCxnSpPr>
          <p:nvPr/>
        </p:nvCxnSpPr>
        <p:spPr>
          <a:xfrm flipV="1">
            <a:off x="3012454" y="3663167"/>
            <a:ext cx="0" cy="172817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>
            <a:extLst>
              <a:ext uri="{FF2B5EF4-FFF2-40B4-BE49-F238E27FC236}">
                <a16:creationId xmlns:a16="http://schemas.microsoft.com/office/drawing/2014/main" id="{B2E72EDE-7E2B-47D1-B4CB-C8C870C8F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442" y="3430345"/>
            <a:ext cx="1478082" cy="166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7215B0A2-D9DE-49C9-971B-361F1FBDE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699" y="1340309"/>
            <a:ext cx="1478082" cy="177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E7433046-48FB-4E59-AFB1-59BCC2606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89" y="2327540"/>
            <a:ext cx="2319979" cy="276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BE83E3A4-F0A9-473E-B6EB-D9640B17F353}"/>
              </a:ext>
            </a:extLst>
          </p:cNvPr>
          <p:cNvCxnSpPr>
            <a:cxnSpLocks/>
          </p:cNvCxnSpPr>
          <p:nvPr/>
        </p:nvCxnSpPr>
        <p:spPr>
          <a:xfrm flipH="1">
            <a:off x="8046720" y="2843801"/>
            <a:ext cx="366848" cy="117039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3DD67B79-1B7B-4A19-A94F-D2937B1DE304}"/>
              </a:ext>
            </a:extLst>
          </p:cNvPr>
          <p:cNvCxnSpPr>
            <a:cxnSpLocks/>
          </p:cNvCxnSpPr>
          <p:nvPr/>
        </p:nvCxnSpPr>
        <p:spPr>
          <a:xfrm flipH="1" flipV="1">
            <a:off x="7546911" y="2438976"/>
            <a:ext cx="866656" cy="40482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1A1664EB-D8E6-4D14-99FB-051DC76CDC51}"/>
              </a:ext>
            </a:extLst>
          </p:cNvPr>
          <p:cNvCxnSpPr>
            <a:cxnSpLocks/>
          </p:cNvCxnSpPr>
          <p:nvPr/>
        </p:nvCxnSpPr>
        <p:spPr>
          <a:xfrm flipH="1" flipV="1">
            <a:off x="7379420" y="4626113"/>
            <a:ext cx="476812" cy="74992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Nadpis 1">
            <a:extLst>
              <a:ext uri="{FF2B5EF4-FFF2-40B4-BE49-F238E27FC236}">
                <a16:creationId xmlns:a16="http://schemas.microsoft.com/office/drawing/2014/main" id="{C84FC88D-9A93-4882-849E-707627E0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0709"/>
          </a:xfrm>
        </p:spPr>
        <p:txBody>
          <a:bodyPr/>
          <a:lstStyle/>
          <a:p>
            <a:r>
              <a:rPr lang="cs-CZ" dirty="0"/>
              <a:t>5</a:t>
            </a:r>
            <a:r>
              <a:rPr lang="en-US" dirty="0"/>
              <a:t>. ID type photo upload</a:t>
            </a:r>
          </a:p>
        </p:txBody>
      </p:sp>
      <p:sp>
        <p:nvSpPr>
          <p:cNvPr id="24" name="Zástupný symbol pro obsah 2">
            <a:extLst>
              <a:ext uri="{FF2B5EF4-FFF2-40B4-BE49-F238E27FC236}">
                <a16:creationId xmlns:a16="http://schemas.microsoft.com/office/drawing/2014/main" id="{BF9F06AC-2307-42DE-835F-7E86AD129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1466661"/>
            <a:ext cx="8804664" cy="972315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dirty="0"/>
              <a:t>Examples of the </a:t>
            </a:r>
            <a:r>
              <a:rPr lang="en-US" b="1" dirty="0"/>
              <a:t>correct</a:t>
            </a:r>
            <a:r>
              <a:rPr lang="en-US" dirty="0"/>
              <a:t> appearance, placement and aspect ratio of an inserted photo: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7067F144-DEE9-44A0-A0B7-AB1C61E96A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3778" y1="53333" x2="64000" y2="29333"/>
                        <a14:foregroundMark x1="66222" y1="29333" x2="66222" y2="29333"/>
                        <a14:foregroundMark x1="70667" y1="31556" x2="72889" y2="36000"/>
                        <a14:foregroundMark x1="70667" y1="31556" x2="61778" y2="31556"/>
                        <a14:foregroundMark x1="68444" y1="42667" x2="66222" y2="36000"/>
                        <a14:foregroundMark x1="52444" y1="54667" x2="57333" y2="39111"/>
                        <a14:foregroundMark x1="54222" y1="64000" x2="48444" y2="52444"/>
                        <a14:foregroundMark x1="55111" y1="69778" x2="41778" y2="56444"/>
                        <a14:foregroundMark x1="49333" y1="71111" x2="40000" y2="57333"/>
                        <a14:foregroundMark x1="47556" y1="75556" x2="36889" y2="5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337" y="2156666"/>
            <a:ext cx="439057" cy="439057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456610F3-5728-4D38-962E-A596623D0B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3111" y1="61333" x2="32444" y2="55556"/>
                        <a14:foregroundMark x1="41333" y1="66222" x2="42222" y2="68000"/>
                        <a14:foregroundMark x1="46222" y1="68889" x2="48889" y2="74667"/>
                        <a14:foregroundMark x1="47111" y1="67111" x2="47111" y2="67111"/>
                        <a14:foregroundMark x1="52000" y1="60444" x2="52000" y2="60444"/>
                        <a14:foregroundMark x1="52000" y1="50667" x2="52000" y2="50667"/>
                        <a14:foregroundMark x1="52000" y1="50667" x2="52000" y2="50667"/>
                        <a14:foregroundMark x1="52000" y1="50667" x2="52000" y2="50667"/>
                        <a14:foregroundMark x1="49778" y1="68000" x2="50667" y2="48889"/>
                        <a14:foregroundMark x1="54667" y1="56444" x2="54667" y2="27556"/>
                        <a14:foregroundMark x1="61333" y1="49778" x2="60444" y2="31556"/>
                        <a14:foregroundMark x1="63556" y1="41778" x2="65333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15" y="2156666"/>
            <a:ext cx="439057" cy="4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16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F6F9259-3321-467F-A6DB-4C2C05B3B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7" y="1760221"/>
            <a:ext cx="101662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03276F1-3B4F-42B0-A436-2D9647A4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95" y="1758962"/>
            <a:ext cx="112087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63FAC12-A5C9-4F39-999C-59619B5B0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35" y="1758962"/>
            <a:ext cx="133574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481B282-293C-4323-9187-910BE2A17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62" y="4468487"/>
            <a:ext cx="1351126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76B13D5-DB1A-4AAC-90CB-2D389EA0A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334" y="1758962"/>
            <a:ext cx="120825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1286DDDD-F5C1-4561-9A46-1E9C75081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121" y="1756785"/>
            <a:ext cx="121575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>
            <a:extLst>
              <a:ext uri="{FF2B5EF4-FFF2-40B4-BE49-F238E27FC236}">
                <a16:creationId xmlns:a16="http://schemas.microsoft.com/office/drawing/2014/main" id="{195091D1-BC96-4CFE-85DF-99E202D2C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111" y="1645973"/>
            <a:ext cx="320736" cy="3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>
            <a:extLst>
              <a:ext uri="{FF2B5EF4-FFF2-40B4-BE49-F238E27FC236}">
                <a16:creationId xmlns:a16="http://schemas.microsoft.com/office/drawing/2014/main" id="{9986F8D8-7085-433F-8F83-1D6E95A57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87" y="1637772"/>
            <a:ext cx="320736" cy="3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6">
            <a:extLst>
              <a:ext uri="{FF2B5EF4-FFF2-40B4-BE49-F238E27FC236}">
                <a16:creationId xmlns:a16="http://schemas.microsoft.com/office/drawing/2014/main" id="{0ACCA7ED-C2C3-4F32-829A-09C89B04D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16" y="1640196"/>
            <a:ext cx="320736" cy="3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411CC572-B9CB-4ACA-9B3D-F474B6F53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87" y="1640397"/>
            <a:ext cx="320736" cy="3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E136AB-87BA-49C0-92EE-611F0E7C7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33" y="4343001"/>
            <a:ext cx="320736" cy="3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>
            <a:extLst>
              <a:ext uri="{FF2B5EF4-FFF2-40B4-BE49-F238E27FC236}">
                <a16:creationId xmlns:a16="http://schemas.microsoft.com/office/drawing/2014/main" id="{7FFD5E3E-0880-4366-9EDF-0EBFEA793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9" y="1644808"/>
            <a:ext cx="320736" cy="3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F91FDE5-7812-4BCB-955E-1CC52AB368BF}"/>
              </a:ext>
            </a:extLst>
          </p:cNvPr>
          <p:cNvSpPr txBox="1"/>
          <p:nvPr/>
        </p:nvSpPr>
        <p:spPr>
          <a:xfrm>
            <a:off x="265046" y="3449352"/>
            <a:ext cx="2448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tillium Web" panose="00000500000000000000" pitchFamily="2" charset="-18"/>
              </a:rPr>
              <a:t>T</a:t>
            </a:r>
            <a:r>
              <a:rPr lang="en-US" sz="1200" b="0" i="0" dirty="0">
                <a:effectLst/>
                <a:latin typeface="Titillium Web" panose="00000500000000000000" pitchFamily="2" charset="-18"/>
              </a:rPr>
              <a:t>oo much space above the head, the photo takes up the chest, not just the shoulder cutout</a:t>
            </a:r>
            <a:endParaRPr lang="en-US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89B8C1-F9FD-460B-BE4E-5BD35B666A93}"/>
              </a:ext>
            </a:extLst>
          </p:cNvPr>
          <p:cNvSpPr txBox="1"/>
          <p:nvPr/>
        </p:nvSpPr>
        <p:spPr>
          <a:xfrm>
            <a:off x="2914238" y="3449352"/>
            <a:ext cx="1330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tillium Web" panose="00000500000000000000" pitchFamily="2" charset="-18"/>
              </a:rPr>
              <a:t>Lots of headroom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71C43C1-998E-4436-9828-DF2C4A2EDEDF}"/>
              </a:ext>
            </a:extLst>
          </p:cNvPr>
          <p:cNvSpPr txBox="1"/>
          <p:nvPr/>
        </p:nvSpPr>
        <p:spPr>
          <a:xfrm>
            <a:off x="4367851" y="3459389"/>
            <a:ext cx="262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tillium Web" panose="00000500000000000000" pitchFamily="2" charset="-18"/>
              </a:rPr>
              <a:t>Inconsistent background, a uniform (not jagged) background in white, blue or light grey is recommended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09D41E4-77AD-4350-97D5-305C79B833E5}"/>
              </a:ext>
            </a:extLst>
          </p:cNvPr>
          <p:cNvSpPr txBox="1"/>
          <p:nvPr/>
        </p:nvSpPr>
        <p:spPr>
          <a:xfrm>
            <a:off x="7068954" y="3447729"/>
            <a:ext cx="2018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Titillium Web" panose="00000500000000000000" pitchFamily="2" charset="-18"/>
              </a:rPr>
              <a:t>There must be no </a:t>
            </a:r>
            <a:endParaRPr lang="cs-CZ" sz="1200" dirty="0">
              <a:latin typeface="Titillium Web" panose="00000500000000000000" pitchFamily="2" charset="-18"/>
            </a:endParaRPr>
          </a:p>
          <a:p>
            <a:pPr algn="l"/>
            <a:r>
              <a:rPr lang="en-US" sz="1200" dirty="0">
                <a:latin typeface="Titillium Web" panose="00000500000000000000" pitchFamily="2" charset="-18"/>
              </a:rPr>
              <a:t>reflections of dioptric glasses on the photo</a:t>
            </a:r>
            <a:endParaRPr lang="en-US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BF44167-C667-4AA7-BF3F-EBCC932D09BB}"/>
              </a:ext>
            </a:extLst>
          </p:cNvPr>
          <p:cNvSpPr txBox="1"/>
          <p:nvPr/>
        </p:nvSpPr>
        <p:spPr>
          <a:xfrm>
            <a:off x="8985340" y="3442927"/>
            <a:ext cx="147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tillium Web" panose="00000500000000000000" pitchFamily="2" charset="-18"/>
              </a:rPr>
              <a:t>Eyes must be open and not covered in any way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984407C-DC34-48ED-B3EA-0470C7751DAC}"/>
              </a:ext>
            </a:extLst>
          </p:cNvPr>
          <p:cNvSpPr txBox="1"/>
          <p:nvPr/>
        </p:nvSpPr>
        <p:spPr>
          <a:xfrm>
            <a:off x="5233368" y="6188982"/>
            <a:ext cx="2612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tillium Web" panose="00000500000000000000" pitchFamily="2" charset="-18"/>
              </a:rPr>
              <a:t>Glasses with dark lenses are not allowed, exception is possible only for blind persons</a:t>
            </a: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C4C36131-904F-4D6D-8C0E-064B95425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" y="4469860"/>
            <a:ext cx="1258126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7CA5FC-8CE6-4E88-AC26-4ADE9877C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95" y="4468487"/>
            <a:ext cx="12615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C37B7CDE-9CAB-4313-BAFC-967CE7DF6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190" y="4475774"/>
            <a:ext cx="125475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96BF37F3-830E-4029-B654-0E33990C7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297" y="1756785"/>
            <a:ext cx="136079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D6A31864-8016-4EA3-AE17-A4403A60D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937" y="4455717"/>
            <a:ext cx="169504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>
            <a:extLst>
              <a:ext uri="{FF2B5EF4-FFF2-40B4-BE49-F238E27FC236}">
                <a16:creationId xmlns:a16="http://schemas.microsoft.com/office/drawing/2014/main" id="{92225039-0E6F-4512-839E-EDBA831E4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14" y="4382566"/>
            <a:ext cx="320736" cy="3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>
            <a:extLst>
              <a:ext uri="{FF2B5EF4-FFF2-40B4-BE49-F238E27FC236}">
                <a16:creationId xmlns:a16="http://schemas.microsoft.com/office/drawing/2014/main" id="{9054BC37-64EC-47CF-BC08-A445B1EA0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44" y="4375279"/>
            <a:ext cx="320736" cy="3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6">
            <a:extLst>
              <a:ext uri="{FF2B5EF4-FFF2-40B4-BE49-F238E27FC236}">
                <a16:creationId xmlns:a16="http://schemas.microsoft.com/office/drawing/2014/main" id="{0F7BA207-76B2-4FE4-8537-BE9672F45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" y="4376651"/>
            <a:ext cx="320736" cy="3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6">
            <a:extLst>
              <a:ext uri="{FF2B5EF4-FFF2-40B4-BE49-F238E27FC236}">
                <a16:creationId xmlns:a16="http://schemas.microsoft.com/office/drawing/2014/main" id="{464B532B-F6B7-491B-881B-DEE973E80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735" y="4360574"/>
            <a:ext cx="320736" cy="3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6">
            <a:extLst>
              <a:ext uri="{FF2B5EF4-FFF2-40B4-BE49-F238E27FC236}">
                <a16:creationId xmlns:a16="http://schemas.microsoft.com/office/drawing/2014/main" id="{9CBDF9F4-B995-4E56-AAD0-1C8C3B015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620" y="1661641"/>
            <a:ext cx="320736" cy="3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67901B7-903A-4FAD-BFE2-3E9D7C911322}"/>
              </a:ext>
            </a:extLst>
          </p:cNvPr>
          <p:cNvSpPr txBox="1"/>
          <p:nvPr/>
        </p:nvSpPr>
        <p:spPr>
          <a:xfrm>
            <a:off x="341754" y="6168049"/>
            <a:ext cx="181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tillium Web" panose="00000500000000000000" pitchFamily="2" charset="-18"/>
              </a:rPr>
              <a:t>The photo</a:t>
            </a:r>
            <a:r>
              <a:rPr lang="cs-CZ" sz="1200" dirty="0">
                <a:latin typeface="Titillium Web" panose="00000500000000000000" pitchFamily="2" charset="-18"/>
              </a:rPr>
              <a:t> </a:t>
            </a:r>
            <a:r>
              <a:rPr lang="cs-CZ" sz="1200" dirty="0" err="1">
                <a:latin typeface="Titillium Web" panose="00000500000000000000" pitchFamily="2" charset="-18"/>
              </a:rPr>
              <a:t>should</a:t>
            </a:r>
            <a:r>
              <a:rPr lang="en-US" sz="1200" dirty="0">
                <a:latin typeface="Titillium Web" panose="00000500000000000000" pitchFamily="2" charset="-18"/>
              </a:rPr>
              <a:t> </a:t>
            </a:r>
            <a:r>
              <a:rPr lang="cs-CZ" sz="1200" dirty="0">
                <a:latin typeface="Titillium Web" panose="00000500000000000000" pitchFamily="2" charset="-18"/>
              </a:rPr>
              <a:t>display </a:t>
            </a:r>
            <a:r>
              <a:rPr lang="en-US" sz="1200" dirty="0">
                <a:latin typeface="Titillium Web" panose="00000500000000000000" pitchFamily="2" charset="-18"/>
              </a:rPr>
              <a:t>only the whole head with part of the shoulders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682390F-A3F1-4BF4-AA52-B82A98FB0AD8}"/>
              </a:ext>
            </a:extLst>
          </p:cNvPr>
          <p:cNvSpPr txBox="1"/>
          <p:nvPr/>
        </p:nvSpPr>
        <p:spPr>
          <a:xfrm>
            <a:off x="2193695" y="6158877"/>
            <a:ext cx="321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tillium Web" panose="00000500000000000000" pitchFamily="2" charset="-18"/>
              </a:rPr>
              <a:t>Headgear is prohibited (except for medical reasons) as are fashion accessories such as glasses in the hair, earplugs, etc.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71379482-0F53-4461-AC6F-F0398CF4F4CC}"/>
              </a:ext>
            </a:extLst>
          </p:cNvPr>
          <p:cNvSpPr txBox="1"/>
          <p:nvPr/>
        </p:nvSpPr>
        <p:spPr>
          <a:xfrm>
            <a:off x="7923028" y="6212872"/>
            <a:ext cx="1512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tillium Web" panose="00000500000000000000" pitchFamily="2" charset="-18"/>
              </a:rPr>
              <a:t>The person’s view must be directed into the lens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A797DBD1-2675-4911-A007-C37A253A5197}"/>
              </a:ext>
            </a:extLst>
          </p:cNvPr>
          <p:cNvSpPr txBox="1"/>
          <p:nvPr/>
        </p:nvSpPr>
        <p:spPr>
          <a:xfrm>
            <a:off x="10689297" y="3442927"/>
            <a:ext cx="156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tillium Web" panose="00000500000000000000" pitchFamily="2" charset="-18"/>
              </a:rPr>
              <a:t>The photo is not sharp, it is blurred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6CEB293C-AC6A-4268-8D2D-59432EF5CE4C}"/>
              </a:ext>
            </a:extLst>
          </p:cNvPr>
          <p:cNvSpPr txBox="1"/>
          <p:nvPr/>
        </p:nvSpPr>
        <p:spPr>
          <a:xfrm>
            <a:off x="9554732" y="6260383"/>
            <a:ext cx="2378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tillium Web" panose="00000500000000000000" pitchFamily="2" charset="-18"/>
              </a:rPr>
              <a:t>The photo was inserted with a non-original background</a:t>
            </a:r>
          </a:p>
        </p:txBody>
      </p:sp>
      <p:sp>
        <p:nvSpPr>
          <p:cNvPr id="40" name="Nadpis 1">
            <a:extLst>
              <a:ext uri="{FF2B5EF4-FFF2-40B4-BE49-F238E27FC236}">
                <a16:creationId xmlns:a16="http://schemas.microsoft.com/office/drawing/2014/main" id="{B1A3E46B-0B79-4828-819D-80194457E9D0}"/>
              </a:ext>
            </a:extLst>
          </p:cNvPr>
          <p:cNvSpPr txBox="1">
            <a:spLocks/>
          </p:cNvSpPr>
          <p:nvPr/>
        </p:nvSpPr>
        <p:spPr>
          <a:xfrm>
            <a:off x="677334" y="346434"/>
            <a:ext cx="8596668" cy="6357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5</a:t>
            </a:r>
            <a:r>
              <a:rPr lang="en-US" dirty="0"/>
              <a:t>. ID type photo upload</a:t>
            </a:r>
          </a:p>
        </p:txBody>
      </p:sp>
      <p:sp>
        <p:nvSpPr>
          <p:cNvPr id="41" name="Zástupný symbol pro obsah 2">
            <a:extLst>
              <a:ext uri="{FF2B5EF4-FFF2-40B4-BE49-F238E27FC236}">
                <a16:creationId xmlns:a16="http://schemas.microsoft.com/office/drawing/2014/main" id="{C83C79FA-880A-4444-BE14-A474DEABDF45}"/>
              </a:ext>
            </a:extLst>
          </p:cNvPr>
          <p:cNvSpPr txBox="1">
            <a:spLocks/>
          </p:cNvSpPr>
          <p:nvPr/>
        </p:nvSpPr>
        <p:spPr>
          <a:xfrm>
            <a:off x="677334" y="1019787"/>
            <a:ext cx="8804664" cy="4686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Non-compliant images – these types of images will </a:t>
            </a:r>
            <a:r>
              <a:rPr lang="en-US" b="1" u="sng" dirty="0"/>
              <a:t>not</a:t>
            </a:r>
            <a:r>
              <a:rPr lang="en-US" dirty="0"/>
              <a:t> be accepted</a:t>
            </a:r>
          </a:p>
        </p:txBody>
      </p:sp>
    </p:spTree>
    <p:extLst>
      <p:ext uri="{BB962C8B-B14F-4D97-AF65-F5344CB8AC3E}">
        <p14:creationId xmlns:p14="http://schemas.microsoft.com/office/powerpoint/2010/main" val="2951319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842008" cy="1320800"/>
          </a:xfrm>
        </p:spPr>
        <p:txBody>
          <a:bodyPr/>
          <a:lstStyle/>
          <a:p>
            <a:r>
              <a:rPr lang="cs-CZ" dirty="0"/>
              <a:t>5. ID type </a:t>
            </a:r>
            <a:r>
              <a:rPr lang="en-US" dirty="0"/>
              <a:t>photo</a:t>
            </a:r>
            <a:r>
              <a:rPr lang="cs-CZ" dirty="0"/>
              <a:t> upload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7333" y="1485901"/>
            <a:ext cx="8804664" cy="47625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If your photo does not meet the criteria stated in the </a:t>
            </a:r>
            <a:r>
              <a:rPr lang="en-US" sz="2000" b="1" dirty="0"/>
              <a:t>guidelines</a:t>
            </a:r>
            <a:r>
              <a:rPr lang="en-US" sz="2000" dirty="0"/>
              <a:t>, it </a:t>
            </a:r>
            <a:r>
              <a:rPr lang="en-US" sz="2000" b="1" dirty="0"/>
              <a:t>will be rejected</a:t>
            </a:r>
            <a:r>
              <a:rPr lang="en-US" sz="2000" dirty="0"/>
              <a:t>. </a:t>
            </a:r>
            <a:endParaRPr lang="cs-CZ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To complete your online Application you will have to upload another photo. </a:t>
            </a:r>
          </a:p>
        </p:txBody>
      </p:sp>
    </p:spTree>
    <p:extLst>
      <p:ext uri="{BB962C8B-B14F-4D97-AF65-F5344CB8AC3E}">
        <p14:creationId xmlns:p14="http://schemas.microsoft.com/office/powerpoint/2010/main" val="3328796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571458-9D72-4B68-9F32-2F65DD12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5. </a:t>
            </a:r>
            <a:r>
              <a:rPr lang="cs-CZ" dirty="0"/>
              <a:t>ID type </a:t>
            </a:r>
            <a:r>
              <a:rPr lang="cs-CZ" dirty="0" err="1"/>
              <a:t>photo</a:t>
            </a:r>
            <a:r>
              <a:rPr lang="cs-CZ" dirty="0"/>
              <a:t> upload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7662DFE-FC23-454C-89BE-2F0C75A70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20" y="2026571"/>
            <a:ext cx="5750771" cy="4235450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  <p:sp>
        <p:nvSpPr>
          <p:cNvPr id="9" name="Šipka: doprava 8">
            <a:extLst>
              <a:ext uri="{FF2B5EF4-FFF2-40B4-BE49-F238E27FC236}">
                <a16:creationId xmlns:a16="http://schemas.microsoft.com/office/drawing/2014/main" id="{47E80489-433C-4355-9ACD-92C5EF52DFE6}"/>
              </a:ext>
            </a:extLst>
          </p:cNvPr>
          <p:cNvSpPr/>
          <p:nvPr/>
        </p:nvSpPr>
        <p:spPr>
          <a:xfrm rot="5400000" flipV="1">
            <a:off x="4622308" y="3500265"/>
            <a:ext cx="2993106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A949639-E9D6-40A5-B011-B1A66EBF5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239" y="3791334"/>
            <a:ext cx="4581525" cy="122834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D9BA529D-163E-482F-B6CC-6257CB7B0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1485901"/>
            <a:ext cx="8804664" cy="71276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100" dirty="0"/>
              <a:t>Lastly, do not forget to approve the Consent of the Processing of Photograph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5358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mimg.vse.cz/wp-content/uploads/page/192/DSC_4129-e1536138213947.jpg">
            <a:extLst>
              <a:ext uri="{FF2B5EF4-FFF2-40B4-BE49-F238E27FC236}">
                <a16:creationId xmlns:a16="http://schemas.microsoft.com/office/drawing/2014/main" id="{2BC518AB-8505-412D-8EE6-203985619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411" b="97243" l="3667" r="99917">
                        <a14:foregroundMark x1="36750" y1="27569" x2="36250" y2="38095"/>
                        <a14:foregroundMark x1="32250" y1="24561" x2="39417" y2="26065"/>
                        <a14:foregroundMark x1="33417" y1="19925" x2="33417" y2="19925"/>
                        <a14:foregroundMark x1="33500" y1="19549" x2="33500" y2="19549"/>
                        <a14:foregroundMark x1="28917" y1="38972" x2="29417" y2="46992"/>
                        <a14:foregroundMark x1="94750" y1="28697" x2="95083" y2="53383"/>
                        <a14:foregroundMark x1="42583" y1="85464" x2="52250" y2="86717"/>
                        <a14:foregroundMark x1="47812" y1="87535" x2="50583" y2="87594"/>
                        <a14:foregroundMark x1="44750" y1="87469" x2="46894" y2="87515"/>
                        <a14:foregroundMark x1="46917" y1="86591" x2="55417" y2="87845"/>
                        <a14:foregroundMark x1="55397" y1="90105" x2="56026" y2="90309"/>
                        <a14:foregroundMark x1="66753" y1="92970" x2="67536" y2="93214"/>
                        <a14:foregroundMark x1="72250" y1="92481" x2="79167" y2="94486"/>
                        <a14:foregroundMark x1="18000" y1="58772" x2="18167" y2="59900"/>
                        <a14:foregroundMark x1="17083" y1="69424" x2="16917" y2="70050"/>
                        <a14:foregroundMark x1="98417" y1="16667" x2="99250" y2="92732"/>
                        <a14:foregroundMark x1="42583" y1="28446" x2="45583" y2="29574"/>
                        <a14:foregroundMark x1="33667" y1="19799" x2="34965" y2="20373"/>
                        <a14:foregroundMark x1="36750" y1="21303" x2="36987" y2="21432"/>
                        <a14:foregroundMark x1="39667" y1="23183" x2="41333" y2="23810"/>
                        <a14:foregroundMark x1="42500" y1="24937" x2="44417" y2="25815"/>
                        <a14:foregroundMark x1="44917" y1="26065" x2="46333" y2="26817"/>
                        <a14:foregroundMark x1="46750" y1="27068" x2="47333" y2="27444"/>
                        <a14:foregroundMark x1="31500" y1="19298" x2="32500" y2="19925"/>
                        <a14:foregroundMark x1="30417" y1="18546" x2="31083" y2="19173"/>
                        <a14:foregroundMark x1="30250" y1="19424" x2="29500" y2="22055"/>
                        <a14:foregroundMark x1="29500" y1="22180" x2="28667" y2="24937"/>
                        <a14:foregroundMark x1="28583" y1="25564" x2="27917" y2="27945"/>
                        <a14:foregroundMark x1="39299" y1="22649" x2="41333" y2="23810"/>
                        <a14:foregroundMark x1="28083" y1="29073" x2="27500" y2="31078"/>
                        <a14:foregroundMark x1="27833" y1="32080" x2="27333" y2="35589"/>
                        <a14:foregroundMark x1="27000" y1="29073" x2="26917" y2="29574"/>
                        <a14:foregroundMark x1="27250" y1="32331" x2="27167" y2="33208"/>
                        <a14:foregroundMark x1="27083" y1="33584" x2="27083" y2="35338"/>
                        <a14:foregroundMark x1="29417" y1="20175" x2="28750" y2="22682"/>
                        <a14:foregroundMark x1="28917" y1="21930" x2="28667" y2="23058"/>
                        <a14:foregroundMark x1="28917" y1="22180" x2="28250" y2="23559"/>
                        <a14:foregroundMark x1="26417" y1="29073" x2="26250" y2="30075"/>
                        <a14:foregroundMark x1="28333" y1="23810" x2="27250" y2="27945"/>
                        <a14:foregroundMark x1="47917" y1="28571" x2="50250" y2="29699"/>
                        <a14:foregroundMark x1="51000" y1="30201" x2="54750" y2="32206"/>
                        <a14:foregroundMark x1="50000" y1="29699" x2="65833" y2="38095"/>
                        <a14:foregroundMark x1="66833" y1="37719" x2="69833" y2="36090"/>
                        <a14:foregroundMark x1="97000" y1="16165" x2="93833" y2="18797"/>
                        <a14:foregroundMark x1="93333" y1="18797" x2="88417" y2="22055"/>
                        <a14:foregroundMark x1="87917" y1="22807" x2="82333" y2="26316"/>
                        <a14:foregroundMark x1="81500" y1="27068" x2="78417" y2="30201"/>
                        <a14:foregroundMark x1="79167" y1="29073" x2="73917" y2="32832"/>
                        <a14:foregroundMark x1="73500" y1="32957" x2="69667" y2="35714"/>
                        <a14:foregroundMark x1="17583" y1="60025" x2="17750" y2="61404"/>
                        <a14:foregroundMark x1="17583" y1="62155" x2="17667" y2="66667"/>
                        <a14:foregroundMark x1="17750" y1="64536" x2="17833" y2="66541"/>
                        <a14:foregroundMark x1="17583" y1="65789" x2="17583" y2="66416"/>
                        <a14:foregroundMark x1="16333" y1="70551" x2="16250" y2="71178"/>
                        <a14:foregroundMark x1="16333" y1="70677" x2="16167" y2="71178"/>
                        <a14:foregroundMark x1="16083" y1="70677" x2="16167" y2="71429"/>
                        <a14:foregroundMark x1="16333" y1="70677" x2="16333" y2="71805"/>
                        <a14:foregroundMark x1="16083" y1="70802" x2="16167" y2="72055"/>
                        <a14:foregroundMark x1="35083" y1="82206" x2="38417" y2="83333"/>
                        <a14:foregroundMark x1="37016" y1="83492" x2="39250" y2="84085"/>
                        <a14:foregroundMark x1="35000" y1="82957" x2="36417" y2="83333"/>
                        <a14:foregroundMark x1="30750" y1="83083" x2="32598" y2="83305"/>
                        <a14:foregroundMark x1="27833" y1="82832" x2="28653" y2="83050"/>
                        <a14:foregroundMark x1="26333" y1="83083" x2="27500" y2="83208"/>
                        <a14:foregroundMark x1="22083" y1="81203" x2="24667" y2="82206"/>
                        <a14:foregroundMark x1="34667" y1="22180" x2="36583" y2="22306"/>
                        <a14:foregroundMark x1="34917" y1="20677" x2="40333" y2="23810"/>
                        <a14:foregroundMark x1="34417" y1="20175" x2="47250" y2="27068"/>
                        <a14:foregroundMark x1="38333" y1="85088" x2="40000" y2="85338"/>
                        <a14:foregroundMark x1="7000" y1="71429" x2="13083" y2="74561"/>
                        <a14:foregroundMark x1="9083" y1="69424" x2="10000" y2="74311"/>
                        <a14:foregroundMark x1="8167" y1="71554" x2="6833" y2="76942"/>
                        <a14:foregroundMark x1="6750" y1="70050" x2="6417" y2="73183"/>
                        <a14:foregroundMark x1="4750" y1="69674" x2="3667" y2="74812"/>
                        <a14:foregroundMark x1="9417" y1="75940" x2="15833" y2="81454"/>
                        <a14:foregroundMark x1="16250" y1="82581" x2="19833" y2="85338"/>
                        <a14:foregroundMark x1="20083" y1="85213" x2="24333" y2="86090"/>
                        <a14:foregroundMark x1="29167" y1="86717" x2="33000" y2="87845"/>
                        <a14:foregroundMark x1="37083" y1="86466" x2="31333" y2="87218"/>
                        <a14:foregroundMark x1="31333" y1="86717" x2="35750" y2="86967"/>
                        <a14:foregroundMark x1="40750" y1="88221" x2="32500" y2="88972"/>
                        <a14:foregroundMark x1="33333" y1="89850" x2="25250" y2="88221"/>
                        <a14:foregroundMark x1="21750" y1="87845" x2="17750" y2="88471"/>
                        <a14:foregroundMark x1="13833" y1="88095" x2="13083" y2="88095"/>
                        <a14:foregroundMark x1="10583" y1="87845" x2="10167" y2="88221"/>
                        <a14:foregroundMark x1="8917" y1="88722" x2="11250" y2="89098"/>
                        <a14:foregroundMark x1="7250" y1="88972" x2="7083" y2="89098"/>
                        <a14:foregroundMark x1="6750" y1="89348" x2="8000" y2="89850"/>
                        <a14:foregroundMark x1="8083" y1="89850" x2="6000" y2="90100"/>
                        <a14:foregroundMark x1="5750" y1="89975" x2="9333" y2="90100"/>
                        <a14:foregroundMark x1="10917" y1="90100" x2="16500" y2="89724"/>
                        <a14:foregroundMark x1="18583" y1="88471" x2="22000" y2="88095"/>
                        <a14:foregroundMark x1="25667" y1="87469" x2="28167" y2="86591"/>
                        <a14:foregroundMark x1="28500" y1="86341" x2="30167" y2="85589"/>
                        <a14:foregroundMark x1="30500" y1="85714" x2="39750" y2="89098"/>
                        <a14:foregroundMark x1="42250" y1="89223" x2="46500" y2="90226"/>
                        <a14:foregroundMark x1="49083" y1="90852" x2="50500" y2="90852"/>
                        <a14:foregroundMark x1="53417" y1="91103" x2="55500" y2="91103"/>
                        <a14:foregroundMark x1="59917" y1="90977" x2="61750" y2="91103"/>
                        <a14:foregroundMark x1="64083" y1="91604" x2="64083" y2="91604"/>
                        <a14:foregroundMark x1="58083" y1="92356" x2="53667" y2="92857"/>
                        <a14:foregroundMark x1="52083" y1="92857" x2="50667" y2="91604"/>
                        <a14:foregroundMark x1="45667" y1="90351" x2="44833" y2="90602"/>
                        <a14:foregroundMark x1="44750" y1="90602" x2="50333" y2="91353"/>
                        <a14:foregroundMark x1="52833" y1="91353" x2="56583" y2="92231"/>
                        <a14:foregroundMark x1="59417" y1="92481" x2="60417" y2="92732"/>
                        <a14:foregroundMark x1="61583" y1="92732" x2="61583" y2="92732"/>
                        <a14:foregroundMark x1="65250" y1="92732" x2="65583" y2="93358"/>
                        <a14:foregroundMark x1="65500" y1="93358" x2="59583" y2="92481"/>
                        <a14:foregroundMark x1="59583" y1="92481" x2="63917" y2="91855"/>
                        <a14:foregroundMark x1="63917" y1="91855" x2="70333" y2="92481"/>
                        <a14:foregroundMark x1="61917" y1="93233" x2="52500" y2="94612"/>
                        <a14:foregroundMark x1="44917" y1="93985" x2="35750" y2="92732"/>
                        <a14:foregroundMark x1="35750" y1="92732" x2="35750" y2="92732"/>
                        <a14:foregroundMark x1="31500" y1="91479" x2="21583" y2="91980"/>
                        <a14:foregroundMark x1="21583" y1="91980" x2="21333" y2="91855"/>
                        <a14:foregroundMark x1="14250" y1="87719" x2="15417" y2="85589"/>
                        <a14:foregroundMark x1="14250" y1="82456" x2="14583" y2="79449"/>
                        <a14:foregroundMark x1="13750" y1="78070" x2="14667" y2="77694"/>
                        <a14:foregroundMark x1="14333" y1="75815" x2="15750" y2="76190"/>
                        <a14:foregroundMark x1="14417" y1="72306" x2="16667" y2="73684"/>
                        <a14:foregroundMark x1="16083" y1="72807" x2="16833" y2="76316"/>
                        <a14:foregroundMark x1="19167" y1="73434" x2="19667" y2="74060"/>
                        <a14:foregroundMark x1="13083" y1="72556" x2="11583" y2="74185"/>
                        <a14:foregroundMark x1="15083" y1="73308" x2="17833" y2="73935"/>
                        <a14:foregroundMark x1="28917" y1="77444" x2="36750" y2="82206"/>
                        <a14:foregroundMark x1="43333" y1="85589" x2="43583" y2="85714"/>
                        <a14:foregroundMark x1="52667" y1="88722" x2="53250" y2="88972"/>
                        <a14:foregroundMark x1="53417" y1="89599" x2="52917" y2="94110"/>
                        <a14:foregroundMark x1="52333" y1="91479" x2="49167" y2="91980"/>
                        <a14:foregroundMark x1="38750" y1="88972" x2="35417" y2="88221"/>
                        <a14:foregroundMark x1="31500" y1="86967" x2="30167" y2="85464"/>
                        <a14:foregroundMark x1="28083" y1="84461" x2="29750" y2="84712"/>
                        <a14:foregroundMark x1="29750" y1="84712" x2="29750" y2="84712"/>
                        <a14:foregroundMark x1="28667" y1="84962" x2="20167" y2="82456"/>
                        <a14:foregroundMark x1="16333" y1="82080" x2="14583" y2="82832"/>
                        <a14:foregroundMark x1="16583" y1="82832" x2="16583" y2="82832"/>
                        <a14:foregroundMark x1="14000" y1="81078" x2="11583" y2="79449"/>
                        <a14:foregroundMark x1="11667" y1="77569" x2="12750" y2="77193"/>
                        <a14:foregroundMark x1="13333" y1="74561" x2="14083" y2="72556"/>
                        <a14:foregroundMark x1="14000" y1="71679" x2="15250" y2="72180"/>
                        <a14:foregroundMark x1="14500" y1="71679" x2="13250" y2="74185"/>
                        <a14:foregroundMark x1="13917" y1="72055" x2="13667" y2="74687"/>
                        <a14:foregroundMark x1="27250" y1="31955" x2="27333" y2="39850"/>
                        <a14:foregroundMark x1="11833" y1="80827" x2="13583" y2="81579"/>
                        <a14:foregroundMark x1="11167" y1="80702" x2="13083" y2="80952"/>
                        <a14:foregroundMark x1="29500" y1="20301" x2="26833" y2="28947"/>
                        <a14:foregroundMark x1="28750" y1="21679" x2="26750" y2="28571"/>
                        <a14:foregroundMark x1="29167" y1="20426" x2="28000" y2="24687"/>
                        <a14:foregroundMark x1="30083" y1="18045" x2="29500" y2="20426"/>
                        <a14:foregroundMark x1="30250" y1="17794" x2="29083" y2="20927"/>
                        <a14:foregroundMark x1="29333" y1="20301" x2="29833" y2="18546"/>
                        <a14:foregroundMark x1="29750" y1="18672" x2="29000" y2="21930"/>
                        <a14:foregroundMark x1="29667" y1="18672" x2="28917" y2="21303"/>
                        <a14:foregroundMark x1="30000" y1="17920" x2="29833" y2="19298"/>
                        <a14:foregroundMark x1="30000" y1="17920" x2="29750" y2="18421"/>
                        <a14:foregroundMark x1="30167" y1="17544" x2="29917" y2="18170"/>
                        <a14:foregroundMark x1="30083" y1="17544" x2="29750" y2="18045"/>
                        <a14:foregroundMark x1="30333" y1="17794" x2="47500" y2="27193"/>
                        <a14:foregroundMark x1="47667" y1="28446" x2="56500" y2="32832"/>
                        <a14:foregroundMark x1="56333" y1="32707" x2="65583" y2="37970"/>
                        <a14:foregroundMark x1="97667" y1="15915" x2="98250" y2="15915"/>
                        <a14:foregroundMark x1="98833" y1="15915" x2="99917" y2="15789"/>
                        <a14:foregroundMark x1="98833" y1="15288" x2="99667" y2="14536"/>
                        <a14:foregroundMark x1="99000" y1="14787" x2="97583" y2="16917"/>
                        <a14:foregroundMark x1="98833" y1="14787" x2="96833" y2="16541"/>
                        <a14:foregroundMark x1="4250" y1="92481" x2="11917" y2="94486"/>
                        <a14:foregroundMark x1="20333" y1="97118" x2="24250" y2="97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0" y="1378958"/>
            <a:ext cx="12559394" cy="70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1ED581DC-AE28-43D6-9891-DF812C2B3F82}"/>
              </a:ext>
            </a:extLst>
          </p:cNvPr>
          <p:cNvSpPr txBox="1">
            <a:spLocks/>
          </p:cNvSpPr>
          <p:nvPr/>
        </p:nvSpPr>
        <p:spPr>
          <a:xfrm>
            <a:off x="284032" y="782304"/>
            <a:ext cx="9239251" cy="59665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We look forward to meeting you at VSE campus</a:t>
            </a:r>
            <a:r>
              <a:rPr lang="cs-CZ" sz="3200" dirty="0"/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878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FCFEA9B-68FC-40A6-9160-39C17E65F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CEMS </a:t>
            </a:r>
            <a:r>
              <a:rPr lang="en-US" b="1" dirty="0"/>
              <a:t>Exchange student </a:t>
            </a:r>
            <a:br>
              <a:rPr lang="cs-CZ" b="1" dirty="0"/>
            </a:br>
            <a:r>
              <a:rPr lang="en-US" b="1" dirty="0"/>
              <a:t>Application deadlines</a:t>
            </a:r>
            <a:endParaRPr lang="en-US" dirty="0"/>
          </a:p>
        </p:txBody>
      </p:sp>
      <p:graphicFrame>
        <p:nvGraphicFramePr>
          <p:cNvPr id="8" name="Zástupný symbol pro obsah 5">
            <a:extLst>
              <a:ext uri="{FF2B5EF4-FFF2-40B4-BE49-F238E27FC236}">
                <a16:creationId xmlns:a16="http://schemas.microsoft.com/office/drawing/2014/main" id="{33225164-68E6-4BDB-B57B-891F4D0C91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088539"/>
              </p:ext>
            </p:extLst>
          </p:nvPr>
        </p:nvGraphicFramePr>
        <p:xfrm>
          <a:off x="677334" y="1930400"/>
          <a:ext cx="8596312" cy="3889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9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6458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/>
                        <a:t>Application deadline</a:t>
                      </a:r>
                    </a:p>
                  </a:txBody>
                  <a:tcPr marL="74750" marR="74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Fall</a:t>
                      </a:r>
                      <a:r>
                        <a:rPr lang="cs-CZ" noProof="0" dirty="0"/>
                        <a:t> </a:t>
                      </a:r>
                      <a:r>
                        <a:rPr lang="en-US" noProof="0" dirty="0"/>
                        <a:t>Semester</a:t>
                      </a:r>
                      <a:r>
                        <a:rPr lang="cs-CZ" noProof="0" dirty="0"/>
                        <a:t> 2026</a:t>
                      </a:r>
                      <a:endParaRPr lang="en-US" noProof="0" dirty="0"/>
                    </a:p>
                  </a:txBody>
                  <a:tcPr marL="74750" marR="74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Spring Semester</a:t>
                      </a:r>
                      <a:r>
                        <a:rPr lang="cs-CZ" noProof="0" dirty="0"/>
                        <a:t> 2027</a:t>
                      </a:r>
                      <a:endParaRPr lang="en-US" noProof="0" dirty="0"/>
                    </a:p>
                  </a:txBody>
                  <a:tcPr marL="74750" marR="74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Full Academic Year</a:t>
                      </a:r>
                      <a:r>
                        <a:rPr lang="cs-CZ" noProof="0" dirty="0"/>
                        <a:t> </a:t>
                      </a:r>
                    </a:p>
                    <a:p>
                      <a:pPr algn="ctr"/>
                      <a:r>
                        <a:rPr lang="cs-CZ" noProof="0" dirty="0"/>
                        <a:t>2026/2027</a:t>
                      </a:r>
                      <a:endParaRPr lang="en-US" noProof="0" dirty="0"/>
                    </a:p>
                  </a:txBody>
                  <a:tcPr marL="74750" marR="747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458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Non-EU citizens</a:t>
                      </a:r>
                    </a:p>
                  </a:txBody>
                  <a:tcPr marL="74750" marR="74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May</a:t>
                      </a:r>
                      <a:r>
                        <a:rPr lang="cs-CZ" baseline="0" noProof="0" dirty="0"/>
                        <a:t> 15</a:t>
                      </a:r>
                      <a:r>
                        <a:rPr lang="cs-CZ" noProof="0" dirty="0"/>
                        <a:t>, 2026</a:t>
                      </a:r>
                      <a:endParaRPr lang="en-US" noProof="0" dirty="0"/>
                    </a:p>
                  </a:txBody>
                  <a:tcPr marL="74750" marR="74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October</a:t>
                      </a:r>
                      <a:r>
                        <a:rPr lang="en-US" baseline="0" noProof="0" dirty="0"/>
                        <a:t> 1</a:t>
                      </a:r>
                      <a:r>
                        <a:rPr lang="cs-CZ" baseline="0" noProof="0" dirty="0"/>
                        <a:t>5</a:t>
                      </a:r>
                      <a:r>
                        <a:rPr lang="en-US" baseline="0" noProof="0" dirty="0"/>
                        <a:t>, 20</a:t>
                      </a:r>
                      <a:r>
                        <a:rPr lang="cs-CZ" baseline="0" noProof="0" dirty="0"/>
                        <a:t>26</a:t>
                      </a:r>
                      <a:endParaRPr lang="en-US" noProof="0" dirty="0"/>
                    </a:p>
                  </a:txBody>
                  <a:tcPr marL="74750" marR="74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May 15, 2026</a:t>
                      </a:r>
                      <a:endParaRPr lang="en-US" noProof="0" dirty="0"/>
                    </a:p>
                  </a:txBody>
                  <a:tcPr marL="74750" marR="74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6458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EU citizens</a:t>
                      </a:r>
                    </a:p>
                  </a:txBody>
                  <a:tcPr marL="74750" marR="74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May 31, 2026</a:t>
                      </a:r>
                      <a:endParaRPr lang="en-US" noProof="0" dirty="0"/>
                    </a:p>
                  </a:txBody>
                  <a:tcPr marL="74750" marR="74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October 31</a:t>
                      </a:r>
                      <a:r>
                        <a:rPr lang="en-US" noProof="0" dirty="0"/>
                        <a:t>,</a:t>
                      </a:r>
                      <a:r>
                        <a:rPr lang="en-US" baseline="0" noProof="0" dirty="0"/>
                        <a:t> 20</a:t>
                      </a:r>
                      <a:r>
                        <a:rPr lang="cs-CZ" baseline="0" noProof="0" dirty="0"/>
                        <a:t>26</a:t>
                      </a:r>
                      <a:endParaRPr lang="en-US" noProof="0" dirty="0"/>
                    </a:p>
                  </a:txBody>
                  <a:tcPr marL="74750" marR="74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May 31, 2026</a:t>
                      </a:r>
                      <a:endParaRPr lang="en-US" noProof="0" dirty="0"/>
                    </a:p>
                  </a:txBody>
                  <a:tcPr marL="74750" marR="747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9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Log into the university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b="1" dirty="0" err="1">
                <a:hlinkClick r:id="rId2"/>
              </a:rPr>
              <a:t>InSIS</a:t>
            </a:r>
            <a:endParaRPr lang="en-US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73F563-FF53-4A57-B22C-0DD3B886B3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356" y="2237236"/>
            <a:ext cx="9253475" cy="2458590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6A6F45AF-8EEB-45B5-84E3-5CA69B627B17}"/>
              </a:ext>
            </a:extLst>
          </p:cNvPr>
          <p:cNvSpPr/>
          <p:nvPr/>
        </p:nvSpPr>
        <p:spPr>
          <a:xfrm>
            <a:off x="1536404" y="2623127"/>
            <a:ext cx="3102209" cy="40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82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>
            <a:extLst>
              <a:ext uri="{FF2B5EF4-FFF2-40B4-BE49-F238E27FC236}">
                <a16:creationId xmlns:a16="http://schemas.microsoft.com/office/drawing/2014/main" id="{37782B53-0137-40AB-833E-96B4269EC783}"/>
              </a:ext>
            </a:extLst>
          </p:cNvPr>
          <p:cNvGrpSpPr/>
          <p:nvPr/>
        </p:nvGrpSpPr>
        <p:grpSpPr>
          <a:xfrm>
            <a:off x="677334" y="2412358"/>
            <a:ext cx="7047536" cy="1800000"/>
            <a:chOff x="677334" y="2412358"/>
            <a:chExt cx="7047536" cy="1800000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4D2A21F2-0DFD-4DEF-85B2-75ADBF88F5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4" r="38471"/>
            <a:stretch/>
          </p:blipFill>
          <p:spPr>
            <a:xfrm>
              <a:off x="677334" y="2412358"/>
              <a:ext cx="6319831" cy="1800000"/>
            </a:xfrm>
            <a:prstGeom prst="rect">
              <a:avLst/>
            </a:prstGeom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96778622-729D-4EEF-88A3-B156C14426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97" t="5344"/>
            <a:stretch/>
          </p:blipFill>
          <p:spPr>
            <a:xfrm>
              <a:off x="6997165" y="2416919"/>
              <a:ext cx="727705" cy="1795439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66716" cy="1320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2. Go to „</a:t>
            </a:r>
            <a:r>
              <a:rPr lang="en-US" b="1" dirty="0"/>
              <a:t>Personal</a:t>
            </a:r>
            <a:r>
              <a:rPr lang="cs-CZ" b="1" dirty="0"/>
              <a:t> management</a:t>
            </a:r>
            <a:r>
              <a:rPr lang="en-US" dirty="0"/>
              <a:t>" </a:t>
            </a:r>
            <a:r>
              <a:rPr lang="cs-CZ" dirty="0" err="1"/>
              <a:t>section</a:t>
            </a:r>
            <a:r>
              <a:rPr lang="cs-CZ" dirty="0"/>
              <a:t> </a:t>
            </a:r>
            <a:r>
              <a:rPr lang="en-US" dirty="0"/>
              <a:t>and choose "</a:t>
            </a:r>
            <a:r>
              <a:rPr lang="en-US" b="1" dirty="0"/>
              <a:t>Application to exchange programme – add personal details</a:t>
            </a:r>
            <a:r>
              <a:rPr lang="en-US" dirty="0"/>
              <a:t>“</a:t>
            </a:r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3303F68D-B060-4160-A805-05993D1D7DE3}"/>
              </a:ext>
            </a:extLst>
          </p:cNvPr>
          <p:cNvSpPr txBox="1">
            <a:spLocks/>
          </p:cNvSpPr>
          <p:nvPr/>
        </p:nvSpPr>
        <p:spPr>
          <a:xfrm>
            <a:off x="7656776" y="3469588"/>
            <a:ext cx="2294619" cy="17954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T</a:t>
            </a:r>
            <a:r>
              <a:rPr lang="en-US" dirty="0"/>
              <a:t>o get the full offer</a:t>
            </a:r>
            <a:r>
              <a:rPr lang="cs-CZ" dirty="0"/>
              <a:t> </a:t>
            </a:r>
            <a:r>
              <a:rPr lang="en-US" dirty="0"/>
              <a:t>press the small arrow</a:t>
            </a:r>
            <a:r>
              <a:rPr lang="cs-CZ" dirty="0"/>
              <a:t> </a:t>
            </a:r>
            <a:r>
              <a:rPr lang="en-US" dirty="0"/>
              <a:t>in the right bottom corner of the section </a:t>
            </a:r>
            <a:endParaRPr lang="cs-CZ" dirty="0"/>
          </a:p>
          <a:p>
            <a:endParaRPr lang="en-US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E8BE7441-2703-48EF-89F4-701C0491D70A}"/>
              </a:ext>
            </a:extLst>
          </p:cNvPr>
          <p:cNvSpPr/>
          <p:nvPr/>
        </p:nvSpPr>
        <p:spPr>
          <a:xfrm>
            <a:off x="7299157" y="3832126"/>
            <a:ext cx="284668" cy="2625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A16DC9B-D6D2-47A0-9E35-C087F28DB3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1414" r="1" b="1830"/>
          <a:stretch/>
        </p:blipFill>
        <p:spPr>
          <a:xfrm>
            <a:off x="720031" y="4351424"/>
            <a:ext cx="7004840" cy="2184843"/>
          </a:xfrm>
          <a:prstGeom prst="rect">
            <a:avLst/>
          </a:prstGeom>
        </p:spPr>
      </p:pic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FF5499B7-169B-4D92-B41A-BEFBF96EEF73}"/>
              </a:ext>
            </a:extLst>
          </p:cNvPr>
          <p:cNvCxnSpPr>
            <a:cxnSpLocks/>
          </p:cNvCxnSpPr>
          <p:nvPr/>
        </p:nvCxnSpPr>
        <p:spPr>
          <a:xfrm>
            <a:off x="1948441" y="4924149"/>
            <a:ext cx="29312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A5677C49-DF30-4DFA-81C9-977CCB657D16}"/>
              </a:ext>
            </a:extLst>
          </p:cNvPr>
          <p:cNvSpPr/>
          <p:nvPr/>
        </p:nvSpPr>
        <p:spPr>
          <a:xfrm>
            <a:off x="1542625" y="4805508"/>
            <a:ext cx="342662" cy="987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64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04952-91EC-495C-9A95-E33A2D4F6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Fill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data</a:t>
            </a: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D4609F32-4E70-46D1-9991-06E79A652A9E}"/>
              </a:ext>
            </a:extLst>
          </p:cNvPr>
          <p:cNvSpPr txBox="1">
            <a:spLocks/>
          </p:cNvSpPr>
          <p:nvPr/>
        </p:nvSpPr>
        <p:spPr>
          <a:xfrm>
            <a:off x="677333" y="3209192"/>
            <a:ext cx="10636592" cy="3239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/>
              <a:t>Personal data</a:t>
            </a:r>
          </a:p>
          <a:p>
            <a:r>
              <a:rPr lang="en-US" sz="1700" dirty="0"/>
              <a:t>Place of birth should be a </a:t>
            </a:r>
            <a:r>
              <a:rPr lang="en-US" sz="1700" b="1" dirty="0"/>
              <a:t>city</a:t>
            </a:r>
            <a:r>
              <a:rPr lang="en-US" sz="1700" dirty="0"/>
              <a:t> (e.g. Paris) for US citizens please fill in city and state (e.g. Elko, Nevada)</a:t>
            </a:r>
          </a:p>
          <a:p>
            <a:r>
              <a:rPr lang="en-US" sz="1700" dirty="0"/>
              <a:t>When filling out </a:t>
            </a:r>
            <a:r>
              <a:rPr lang="en-US" sz="1700" b="1" dirty="0"/>
              <a:t>Country of birth, State citizenship </a:t>
            </a:r>
            <a:r>
              <a:rPr lang="en-US" sz="1700" dirty="0"/>
              <a:t>and</a:t>
            </a:r>
            <a:r>
              <a:rPr lang="en-US" sz="1700" b="1" dirty="0"/>
              <a:t> Country, </a:t>
            </a:r>
            <a:r>
              <a:rPr lang="en-US" sz="1700" dirty="0"/>
              <a:t>do not forget to open the scrollbar and choose from the list. Please note that countries are stated by their full official English name</a:t>
            </a:r>
          </a:p>
          <a:p>
            <a:r>
              <a:rPr lang="en-US" sz="1700" dirty="0"/>
              <a:t>State citizenship was stated by your home university coordinator, however if it is wrong or you also hold another citizenship you can change it</a:t>
            </a:r>
          </a:p>
          <a:p>
            <a:r>
              <a:rPr lang="en-US" sz="1700" dirty="0"/>
              <a:t>Phone number should start with the plus sign (+), followed by the country code</a:t>
            </a:r>
            <a:r>
              <a:rPr lang="cs-CZ" sz="1700" dirty="0"/>
              <a:t> (</a:t>
            </a:r>
            <a:r>
              <a:rPr lang="cs-CZ" sz="1700" dirty="0" err="1"/>
              <a:t>e.g</a:t>
            </a:r>
            <a:r>
              <a:rPr lang="cs-CZ" sz="1700" dirty="0"/>
              <a:t>. </a:t>
            </a:r>
            <a:r>
              <a:rPr lang="en-US" sz="1600" b="1" dirty="0"/>
              <a:t>+49 </a:t>
            </a:r>
            <a:r>
              <a:rPr lang="en-US" sz="1600" dirty="0"/>
              <a:t>69 1234 5678</a:t>
            </a:r>
            <a:r>
              <a:rPr lang="cs-CZ" sz="1600" dirty="0"/>
              <a:t>)</a:t>
            </a:r>
            <a:endParaRPr lang="en-US" sz="1700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EB1989BF-57B8-46F5-9DD2-3F7B155CB297}"/>
              </a:ext>
            </a:extLst>
          </p:cNvPr>
          <p:cNvGrpSpPr/>
          <p:nvPr/>
        </p:nvGrpSpPr>
        <p:grpSpPr>
          <a:xfrm>
            <a:off x="677333" y="1604119"/>
            <a:ext cx="5338527" cy="1474059"/>
            <a:chOff x="4267200" y="1595066"/>
            <a:chExt cx="5338527" cy="1474059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30CDC16F-DF77-44F8-BA10-32072F151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" r="32533" b="76013"/>
            <a:stretch/>
          </p:blipFill>
          <p:spPr>
            <a:xfrm>
              <a:off x="4267200" y="1595066"/>
              <a:ext cx="5338527" cy="1474059"/>
            </a:xfrm>
            <a:prstGeom prst="rect">
              <a:avLst/>
            </a:prstGeom>
          </p:spPr>
        </p:pic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1FAE6833-010D-4EFE-B26C-FDCDFD4D5B09}"/>
                </a:ext>
              </a:extLst>
            </p:cNvPr>
            <p:cNvSpPr/>
            <p:nvPr/>
          </p:nvSpPr>
          <p:spPr>
            <a:xfrm>
              <a:off x="8802641" y="2170581"/>
              <a:ext cx="284668" cy="2625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A77122AC-78C4-4025-AC52-D0DBD7DF535D}"/>
                </a:ext>
              </a:extLst>
            </p:cNvPr>
            <p:cNvSpPr/>
            <p:nvPr/>
          </p:nvSpPr>
          <p:spPr>
            <a:xfrm>
              <a:off x="8802641" y="2433123"/>
              <a:ext cx="284668" cy="2625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3" name="Obrázek 12">
            <a:extLst>
              <a:ext uri="{FF2B5EF4-FFF2-40B4-BE49-F238E27FC236}">
                <a16:creationId xmlns:a16="http://schemas.microsoft.com/office/drawing/2014/main" id="{87D55BFC-F66B-42F4-B19C-AA635E610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841" y="328440"/>
            <a:ext cx="2562084" cy="1982465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F2C6C901-F1CD-4FFD-B392-A6C940533B43}"/>
              </a:ext>
            </a:extLst>
          </p:cNvPr>
          <p:cNvSpPr/>
          <p:nvPr/>
        </p:nvSpPr>
        <p:spPr>
          <a:xfrm>
            <a:off x="8751841" y="328440"/>
            <a:ext cx="2562084" cy="459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3105765-C565-4C9B-B512-A551440935D2}"/>
              </a:ext>
            </a:extLst>
          </p:cNvPr>
          <p:cNvSpPr txBox="1"/>
          <p:nvPr/>
        </p:nvSpPr>
        <p:spPr>
          <a:xfrm>
            <a:off x="1529862" y="1844201"/>
            <a:ext cx="791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/>
              <a:t>= city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242320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0CDC16F-DF77-44F8-BA10-32072F1512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3" r="1753" b="50460"/>
          <a:stretch/>
        </p:blipFill>
        <p:spPr>
          <a:xfrm>
            <a:off x="677334" y="1863969"/>
            <a:ext cx="7802589" cy="156503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E04952-91EC-495C-9A95-E33A2D4F6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Fill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data</a:t>
            </a:r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D4609F32-4E70-46D1-9991-06E79A652A9E}"/>
              </a:ext>
            </a:extLst>
          </p:cNvPr>
          <p:cNvSpPr txBox="1">
            <a:spLocks/>
          </p:cNvSpPr>
          <p:nvPr/>
        </p:nvSpPr>
        <p:spPr>
          <a:xfrm>
            <a:off x="677334" y="3766242"/>
            <a:ext cx="10084451" cy="2986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Permanent residence in CZ: select „yes“ only if you have a plastic card issued by the Ministry of Interior of the Czech Republic. Otherwise choose „no“</a:t>
            </a:r>
          </a:p>
          <a:p>
            <a:r>
              <a:rPr lang="en-US" dirty="0"/>
              <a:t>VISA application: </a:t>
            </a:r>
            <a:r>
              <a:rPr lang="en-US" b="1" dirty="0"/>
              <a:t>EU citizens</a:t>
            </a:r>
            <a:r>
              <a:rPr lang="en-US" dirty="0"/>
              <a:t> leave the field blank; </a:t>
            </a:r>
            <a:r>
              <a:rPr lang="en-US" b="1" dirty="0"/>
              <a:t>Non-EU</a:t>
            </a:r>
            <a:r>
              <a:rPr lang="en-US" dirty="0"/>
              <a:t> </a:t>
            </a:r>
            <a:r>
              <a:rPr lang="en-US" b="1" dirty="0"/>
              <a:t>citizens</a:t>
            </a:r>
            <a:r>
              <a:rPr lang="en-US" dirty="0"/>
              <a:t> please find the list of Czech diplomatic missions abroad </a:t>
            </a:r>
            <a:r>
              <a:rPr lang="en-US" dirty="0">
                <a:hlinkClick r:id="rId3"/>
              </a:rPr>
              <a:t>here</a:t>
            </a:r>
            <a:endParaRPr lang="en-US" dirty="0"/>
          </a:p>
          <a:p>
            <a:r>
              <a:rPr lang="en-US" dirty="0"/>
              <a:t>Passport number: please note that your travel document</a:t>
            </a:r>
            <a:r>
              <a:rPr lang="en-US" dirty="0">
                <a:effectLst/>
                <a:ea typeface="Calibri" panose="020F0502020204030204" pitchFamily="34" charset="0"/>
              </a:rPr>
              <a:t> should be valid at least 6 months after your stay is finished, </a:t>
            </a:r>
            <a:r>
              <a:rPr lang="en-US" dirty="0"/>
              <a:t>EU citizens can state ID card number instead</a:t>
            </a:r>
          </a:p>
          <a:p>
            <a:r>
              <a:rPr lang="cs-CZ" sz="1800" dirty="0" err="1"/>
              <a:t>Emergency</a:t>
            </a:r>
            <a:r>
              <a:rPr lang="cs-CZ" sz="1800" dirty="0"/>
              <a:t> </a:t>
            </a:r>
            <a:r>
              <a:rPr lang="cs-CZ" sz="1800" dirty="0" err="1"/>
              <a:t>phone</a:t>
            </a:r>
            <a:r>
              <a:rPr lang="cs-CZ" dirty="0"/>
              <a:t> </a:t>
            </a:r>
            <a:r>
              <a:rPr lang="en-US" sz="1800" dirty="0"/>
              <a:t>number should </a:t>
            </a:r>
            <a:r>
              <a:rPr lang="cs-CZ" sz="1800" dirty="0" err="1"/>
              <a:t>belong</a:t>
            </a:r>
            <a:r>
              <a:rPr lang="en-US" sz="1800" dirty="0"/>
              <a:t> to the person you want us to contact in the event of an emergency concerning you. It could be someone from your family or a close person.</a:t>
            </a:r>
          </a:p>
          <a:p>
            <a:endParaRPr lang="en-US" dirty="0"/>
          </a:p>
          <a:p>
            <a:endParaRPr lang="en-US" sz="17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417FBA6-56C4-4E76-8D19-A02E0469AE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841" y="328440"/>
            <a:ext cx="2562084" cy="1982465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3553720A-28E3-4E43-8D12-F5E017BE9F45}"/>
              </a:ext>
            </a:extLst>
          </p:cNvPr>
          <p:cNvSpPr/>
          <p:nvPr/>
        </p:nvSpPr>
        <p:spPr>
          <a:xfrm>
            <a:off x="8751841" y="810788"/>
            <a:ext cx="2562084" cy="459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7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04952-91EC-495C-9A95-E33A2D4F6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Fill in your </a:t>
            </a:r>
            <a:r>
              <a:rPr lang="cs-CZ" dirty="0" err="1"/>
              <a:t>Personal</a:t>
            </a:r>
            <a:r>
              <a:rPr lang="cs-CZ" dirty="0"/>
              <a:t> data</a:t>
            </a:r>
            <a:endParaRPr lang="en-US" dirty="0"/>
          </a:p>
        </p:txBody>
      </p:sp>
      <p:sp>
        <p:nvSpPr>
          <p:cNvPr id="10" name="Zástupný symbol pro obsah 7">
            <a:extLst>
              <a:ext uri="{FF2B5EF4-FFF2-40B4-BE49-F238E27FC236}">
                <a16:creationId xmlns:a16="http://schemas.microsoft.com/office/drawing/2014/main" id="{D4609F32-4E70-46D1-9991-06E79A652A9E}"/>
              </a:ext>
            </a:extLst>
          </p:cNvPr>
          <p:cNvSpPr txBox="1">
            <a:spLocks/>
          </p:cNvSpPr>
          <p:nvPr/>
        </p:nvSpPr>
        <p:spPr>
          <a:xfrm>
            <a:off x="677333" y="4463358"/>
            <a:ext cx="9163783" cy="198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/>
              <a:t>Permanent address</a:t>
            </a:r>
          </a:p>
          <a:p>
            <a:r>
              <a:rPr lang="en-US" sz="1700" dirty="0"/>
              <a:t>Should be your official, long-term address where you are legally registered and considered to reside, not your temporary student accommodation. We expect the country of your permanent address to match your citizenship.</a:t>
            </a:r>
          </a:p>
          <a:p>
            <a:endParaRPr lang="en-US" sz="1700" dirty="0"/>
          </a:p>
          <a:p>
            <a:pPr marL="0" indent="0">
              <a:buNone/>
            </a:pPr>
            <a:r>
              <a:rPr lang="en-US" sz="1600" dirty="0"/>
              <a:t>… When you have filled everything in, click on </a:t>
            </a:r>
            <a:r>
              <a:rPr lang="en-US" sz="1600" b="1" dirty="0"/>
              <a:t>„Save data“ </a:t>
            </a:r>
            <a:r>
              <a:rPr lang="en-US" sz="1600" dirty="0"/>
              <a:t>button</a:t>
            </a:r>
            <a:endParaRPr lang="en-US" sz="1700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618AC20-FF2B-455E-B79D-61D80CCB9D88}"/>
              </a:ext>
            </a:extLst>
          </p:cNvPr>
          <p:cNvGrpSpPr/>
          <p:nvPr/>
        </p:nvGrpSpPr>
        <p:grpSpPr>
          <a:xfrm>
            <a:off x="759915" y="1345695"/>
            <a:ext cx="7328897" cy="2843825"/>
            <a:chOff x="4514661" y="3767721"/>
            <a:chExt cx="7328897" cy="2843825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30CDC16F-DF77-44F8-BA10-32072F151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96" b="-85"/>
            <a:stretch/>
          </p:blipFill>
          <p:spPr>
            <a:xfrm>
              <a:off x="4520697" y="3767721"/>
              <a:ext cx="7322861" cy="2843825"/>
            </a:xfrm>
            <a:prstGeom prst="rect">
              <a:avLst/>
            </a:prstGeom>
          </p:spPr>
        </p:pic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0A6519A5-EF49-4833-806D-1435C74B87BF}"/>
                </a:ext>
              </a:extLst>
            </p:cNvPr>
            <p:cNvSpPr/>
            <p:nvPr/>
          </p:nvSpPr>
          <p:spPr>
            <a:xfrm>
              <a:off x="8695654" y="4798262"/>
              <a:ext cx="284668" cy="2625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523ED667-AE5B-4A37-9E64-A3AD598D6253}"/>
                </a:ext>
              </a:extLst>
            </p:cNvPr>
            <p:cNvSpPr/>
            <p:nvPr/>
          </p:nvSpPr>
          <p:spPr>
            <a:xfrm>
              <a:off x="4514661" y="6332569"/>
              <a:ext cx="736543" cy="23214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3" name="Obrázek 12">
            <a:extLst>
              <a:ext uri="{FF2B5EF4-FFF2-40B4-BE49-F238E27FC236}">
                <a16:creationId xmlns:a16="http://schemas.microsoft.com/office/drawing/2014/main" id="{B8E2C425-42CC-44E9-9118-C800648E70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841" y="328440"/>
            <a:ext cx="2562084" cy="1982465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093BFF28-0918-4D26-A3BA-B8F770AE2848}"/>
              </a:ext>
            </a:extLst>
          </p:cNvPr>
          <p:cNvSpPr/>
          <p:nvPr/>
        </p:nvSpPr>
        <p:spPr>
          <a:xfrm>
            <a:off x="8751841" y="1345695"/>
            <a:ext cx="2562084" cy="9652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5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</a:t>
            </a:r>
            <a:r>
              <a:rPr lang="en-US" dirty="0"/>
              <a:t>. Personal data check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677335" y="1495425"/>
            <a:ext cx="8074508" cy="45459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It is necessary to confirm all the personal data are correct - go to the InSIS main page and choose Personal data check in the section „Protection of personal data“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24575ADF-A571-4C9A-A76F-76C236279CFC}"/>
              </a:ext>
            </a:extLst>
          </p:cNvPr>
          <p:cNvGrpSpPr/>
          <p:nvPr/>
        </p:nvGrpSpPr>
        <p:grpSpPr>
          <a:xfrm>
            <a:off x="1356778" y="3697321"/>
            <a:ext cx="7002779" cy="1933671"/>
            <a:chOff x="2271223" y="3751630"/>
            <a:chExt cx="7002779" cy="1933671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A7560382-1A14-4601-BBB1-731E7BB31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1223" y="3751630"/>
              <a:ext cx="7002779" cy="1933671"/>
            </a:xfrm>
            <a:prstGeom prst="rect">
              <a:avLst/>
            </a:prstGeom>
          </p:spPr>
        </p:pic>
        <p:sp>
          <p:nvSpPr>
            <p:cNvPr id="7" name="Šipka: doprava 6">
              <a:extLst>
                <a:ext uri="{FF2B5EF4-FFF2-40B4-BE49-F238E27FC236}">
                  <a16:creationId xmlns:a16="http://schemas.microsoft.com/office/drawing/2014/main" id="{2714874A-3E43-4E86-AC9B-7A787FA964DA}"/>
                </a:ext>
              </a:extLst>
            </p:cNvPr>
            <p:cNvSpPr/>
            <p:nvPr/>
          </p:nvSpPr>
          <p:spPr>
            <a:xfrm>
              <a:off x="3708208" y="4481914"/>
              <a:ext cx="553074" cy="13758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51262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</a:t>
            </a:r>
            <a:r>
              <a:rPr lang="en-US" dirty="0"/>
              <a:t>. Personal data check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AAB9B39-0DB8-4943-860A-B858CE63635F}"/>
              </a:ext>
            </a:extLst>
          </p:cNvPr>
          <p:cNvSpPr txBox="1">
            <a:spLocks/>
          </p:cNvSpPr>
          <p:nvPr/>
        </p:nvSpPr>
        <p:spPr>
          <a:xfrm>
            <a:off x="677334" y="1607804"/>
            <a:ext cx="7790391" cy="5250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Please pay special attention to the following fields: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Name and surname </a:t>
            </a:r>
            <a:r>
              <a:rPr lang="en-US" sz="1800" dirty="0"/>
              <a:t>– the right order of your full name - see below: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Date of birth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– date of birth is displayed in the following format: </a:t>
            </a:r>
            <a:r>
              <a:rPr lang="en-US" sz="1800" b="1" dirty="0"/>
              <a:t>DD/MM/YYYY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Sex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dirty="0"/>
              <a:t>and </a:t>
            </a:r>
            <a:r>
              <a:rPr lang="cs-CZ" sz="1800" b="1" dirty="0" err="1">
                <a:solidFill>
                  <a:srgbClr val="FF0000"/>
                </a:solidFill>
              </a:rPr>
              <a:t>State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 err="1">
                <a:solidFill>
                  <a:srgbClr val="FF0000"/>
                </a:solidFill>
              </a:rPr>
              <a:t>citizenship</a:t>
            </a:r>
            <a:endParaRPr lang="cs-CZ" sz="1800" b="1" dirty="0">
              <a:solidFill>
                <a:srgbClr val="FF0000"/>
              </a:solidFill>
            </a:endParaRPr>
          </a:p>
          <a:p>
            <a:r>
              <a:rPr lang="en-US" dirty="0"/>
              <a:t>You can disregard the Identification number and Temporary ID number</a:t>
            </a:r>
          </a:p>
          <a:p>
            <a:pPr marL="457200" lvl="1" indent="0">
              <a:buNone/>
            </a:pPr>
            <a:endParaRPr lang="cs-CZ" sz="14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cs-CZ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DD0FC309-CE03-4244-A3E5-32A1DC507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053935"/>
              </p:ext>
            </p:extLst>
          </p:nvPr>
        </p:nvGraphicFramePr>
        <p:xfrm>
          <a:off x="1712941" y="2821599"/>
          <a:ext cx="5179620" cy="166129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26540">
                  <a:extLst>
                    <a:ext uri="{9D8B030D-6E8A-4147-A177-3AD203B41FA5}">
                      <a16:colId xmlns:a16="http://schemas.microsoft.com/office/drawing/2014/main" val="2908197818"/>
                    </a:ext>
                  </a:extLst>
                </a:gridCol>
                <a:gridCol w="1726540">
                  <a:extLst>
                    <a:ext uri="{9D8B030D-6E8A-4147-A177-3AD203B41FA5}">
                      <a16:colId xmlns:a16="http://schemas.microsoft.com/office/drawing/2014/main" val="1137902582"/>
                    </a:ext>
                  </a:extLst>
                </a:gridCol>
                <a:gridCol w="1726540">
                  <a:extLst>
                    <a:ext uri="{9D8B030D-6E8A-4147-A177-3AD203B41FA5}">
                      <a16:colId xmlns:a16="http://schemas.microsoft.com/office/drawing/2014/main" val="920400850"/>
                    </a:ext>
                  </a:extLst>
                </a:gridCol>
              </a:tblGrid>
              <a:tr h="269879">
                <a:tc>
                  <a:txBody>
                    <a:bodyPr/>
                    <a:lstStyle/>
                    <a:p>
                      <a:r>
                        <a:rPr lang="cs-CZ" sz="1200" dirty="0"/>
                        <a:t>John</a:t>
                      </a:r>
                    </a:p>
                  </a:txBody>
                  <a:tcPr>
                    <a:solidFill>
                      <a:srgbClr val="3076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Fitzgerald</a:t>
                      </a:r>
                    </a:p>
                  </a:txBody>
                  <a:tcPr>
                    <a:solidFill>
                      <a:srgbClr val="3076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Kennedy</a:t>
                      </a:r>
                    </a:p>
                  </a:txBody>
                  <a:tcPr>
                    <a:solidFill>
                      <a:srgbClr val="307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558487"/>
                  </a:ext>
                </a:extLst>
              </a:tr>
              <a:tr h="269879">
                <a:tc>
                  <a:txBody>
                    <a:bodyPr/>
                    <a:lstStyle/>
                    <a:p>
                      <a:r>
                        <a:rPr lang="cs-CZ" sz="1200" b="0" dirty="0"/>
                        <a:t>= </a:t>
                      </a:r>
                      <a:r>
                        <a:rPr lang="cs-CZ" sz="1200" b="0" dirty="0" err="1"/>
                        <a:t>Name</a:t>
                      </a:r>
                      <a:endParaRPr lang="cs-CZ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0" dirty="0"/>
                        <a:t>= </a:t>
                      </a:r>
                      <a:r>
                        <a:rPr lang="cs-CZ" sz="1200" b="0" dirty="0" err="1"/>
                        <a:t>Middle</a:t>
                      </a:r>
                      <a:r>
                        <a:rPr lang="cs-CZ" sz="1200" b="0" dirty="0"/>
                        <a:t> </a:t>
                      </a:r>
                      <a:r>
                        <a:rPr lang="cs-CZ" sz="1200" b="0" dirty="0" err="1"/>
                        <a:t>Name</a:t>
                      </a:r>
                      <a:endParaRPr lang="cs-CZ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0" dirty="0"/>
                        <a:t>= Last </a:t>
                      </a:r>
                      <a:r>
                        <a:rPr lang="cs-CZ" sz="1200" b="0" dirty="0" err="1"/>
                        <a:t>Name</a:t>
                      </a:r>
                      <a:endParaRPr lang="cs-CZ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174815"/>
                  </a:ext>
                </a:extLst>
              </a:tr>
              <a:tr h="269879">
                <a:tc>
                  <a:txBody>
                    <a:bodyPr/>
                    <a:lstStyle/>
                    <a:p>
                      <a:r>
                        <a:rPr lang="cs-CZ" sz="1200" b="0" dirty="0"/>
                        <a:t>= </a:t>
                      </a:r>
                      <a:r>
                        <a:rPr lang="cs-CZ" sz="1200" b="0" dirty="0" err="1"/>
                        <a:t>First</a:t>
                      </a:r>
                      <a:r>
                        <a:rPr lang="cs-CZ" sz="1200" b="0" dirty="0"/>
                        <a:t> </a:t>
                      </a:r>
                      <a:r>
                        <a:rPr lang="cs-CZ" sz="1200" b="0" dirty="0" err="1"/>
                        <a:t>Name</a:t>
                      </a:r>
                      <a:endParaRPr lang="cs-CZ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0" dirty="0"/>
                        <a:t>= </a:t>
                      </a:r>
                      <a:r>
                        <a:rPr lang="cs-CZ" sz="1200" b="0" dirty="0" err="1"/>
                        <a:t>Family</a:t>
                      </a:r>
                      <a:r>
                        <a:rPr lang="cs-CZ" sz="1200" b="0" dirty="0"/>
                        <a:t> </a:t>
                      </a:r>
                      <a:r>
                        <a:rPr lang="cs-CZ" sz="1200" b="0" dirty="0" err="1"/>
                        <a:t>Name</a:t>
                      </a:r>
                      <a:endParaRPr lang="cs-CZ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880571"/>
                  </a:ext>
                </a:extLst>
              </a:tr>
              <a:tr h="269879">
                <a:tc>
                  <a:txBody>
                    <a:bodyPr/>
                    <a:lstStyle/>
                    <a:p>
                      <a:r>
                        <a:rPr lang="cs-CZ" sz="1200" b="0" dirty="0"/>
                        <a:t>= </a:t>
                      </a:r>
                      <a:r>
                        <a:rPr lang="cs-CZ" sz="1200" b="0" dirty="0" err="1"/>
                        <a:t>Given</a:t>
                      </a:r>
                      <a:r>
                        <a:rPr lang="cs-CZ" sz="1200" b="0" dirty="0"/>
                        <a:t> </a:t>
                      </a:r>
                      <a:r>
                        <a:rPr lang="cs-CZ" sz="1200" b="0" dirty="0" err="1"/>
                        <a:t>Name</a:t>
                      </a:r>
                      <a:endParaRPr lang="cs-CZ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0" dirty="0"/>
                        <a:t>= </a:t>
                      </a:r>
                      <a:r>
                        <a:rPr lang="cs-CZ" sz="1200" b="0" dirty="0" err="1"/>
                        <a:t>Surname</a:t>
                      </a:r>
                      <a:endParaRPr lang="cs-CZ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478086"/>
                  </a:ext>
                </a:extLst>
              </a:tr>
              <a:tr h="269879">
                <a:tc>
                  <a:txBody>
                    <a:bodyPr/>
                    <a:lstStyle/>
                    <a:p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= </a:t>
                      </a:r>
                      <a:r>
                        <a:rPr lang="cs-CZ" sz="1200" b="0" dirty="0" err="1">
                          <a:solidFill>
                            <a:schemeClr val="tx1"/>
                          </a:solidFill>
                        </a:rPr>
                        <a:t>Prénom</a:t>
                      </a:r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= Nom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615487"/>
                  </a:ext>
                </a:extLst>
              </a:tr>
              <a:tr h="289692">
                <a:tc gridSpan="3">
                  <a:txBody>
                    <a:bodyPr/>
                    <a:lstStyle/>
                    <a:p>
                      <a:pPr algn="ctr"/>
                      <a:r>
                        <a:rPr lang="cs-CZ" sz="1100" dirty="0" err="1">
                          <a:solidFill>
                            <a:schemeClr val="bg1"/>
                          </a:solidFill>
                        </a:rPr>
                        <a:t>Please</a:t>
                      </a:r>
                      <a:r>
                        <a:rPr lang="cs-CZ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100" dirty="0" err="1">
                          <a:solidFill>
                            <a:schemeClr val="bg1"/>
                          </a:solidFill>
                        </a:rPr>
                        <a:t>include</a:t>
                      </a:r>
                      <a:r>
                        <a:rPr lang="cs-CZ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10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cs-CZ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100" dirty="0" err="1">
                          <a:solidFill>
                            <a:schemeClr val="bg1"/>
                          </a:solidFill>
                        </a:rPr>
                        <a:t>possible</a:t>
                      </a:r>
                      <a:r>
                        <a:rPr lang="cs-CZ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100" dirty="0" err="1">
                          <a:solidFill>
                            <a:schemeClr val="bg1"/>
                          </a:solidFill>
                        </a:rPr>
                        <a:t>middle</a:t>
                      </a:r>
                      <a:r>
                        <a:rPr lang="cs-CZ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100" dirty="0" err="1">
                          <a:solidFill>
                            <a:schemeClr val="bg1"/>
                          </a:solidFill>
                        </a:rPr>
                        <a:t>name</a:t>
                      </a:r>
                      <a:r>
                        <a:rPr lang="cs-CZ" sz="1100" dirty="0">
                          <a:solidFill>
                            <a:schemeClr val="bg1"/>
                          </a:solidFill>
                        </a:rPr>
                        <a:t>(s) to </a:t>
                      </a:r>
                      <a:r>
                        <a:rPr lang="cs-CZ" sz="110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cs-CZ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100" b="1" dirty="0" err="1">
                          <a:solidFill>
                            <a:schemeClr val="bg1"/>
                          </a:solidFill>
                        </a:rPr>
                        <a:t>Name</a:t>
                      </a:r>
                      <a:r>
                        <a:rPr lang="cs-CZ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100" dirty="0">
                          <a:solidFill>
                            <a:schemeClr val="bg1"/>
                          </a:solidFill>
                        </a:rPr>
                        <a:t>box.</a:t>
                      </a:r>
                    </a:p>
                  </a:txBody>
                  <a:tcPr anchor="ctr">
                    <a:solidFill>
                      <a:srgbClr val="3076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6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958571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5BC54184-2CA5-4F59-A2B5-777D8ECBA6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3087" y="362439"/>
            <a:ext cx="3493367" cy="231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775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f128f6-f38e-4cdb-b101-97c65dcbc942" xsi:nil="true"/>
    <lcf76f155ced4ddcb4097134ff3c332f xmlns="4af6fcea-2291-4f74-8d1e-64e37799895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25BBE4B5678148BC9C925DB75A5581" ma:contentTypeVersion="21" ma:contentTypeDescription="Vytvoří nový dokument" ma:contentTypeScope="" ma:versionID="993f1f6057704aa6d1117a869975199e">
  <xsd:schema xmlns:xsd="http://www.w3.org/2001/XMLSchema" xmlns:xs="http://www.w3.org/2001/XMLSchema" xmlns:p="http://schemas.microsoft.com/office/2006/metadata/properties" xmlns:ns2="35f128f6-f38e-4cdb-b101-97c65dcbc942" xmlns:ns3="4af6fcea-2291-4f74-8d1e-64e377998959" targetNamespace="http://schemas.microsoft.com/office/2006/metadata/properties" ma:root="true" ma:fieldsID="e2932fb8cb1c75581fed581d98e4d395" ns2:_="" ns3:_="">
    <xsd:import namespace="35f128f6-f38e-4cdb-b101-97c65dcbc942"/>
    <xsd:import namespace="4af6fcea-2291-4f74-8d1e-64e37799895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f128f6-f38e-4cdb-b101-97c65dcbc9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odnota hash upozornění na sdílení" ma:internalName="SharingHintHash" ma:readOnly="true">
      <xsd:simpleType>
        <xsd:restriction base="dms:Text"/>
      </xsd:simpleType>
    </xsd:element>
    <xsd:element name="SharedWithDetails" ma:index="10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c64a4bd-fb5a-4e35-9223-04e83c53506e}" ma:internalName="TaxCatchAll" ma:showField="CatchAllData" ma:web="35f128f6-f38e-4cdb-b101-97c65dcbc9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6fcea-2291-4f74-8d1e-64e3779989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Značky obrázků" ma:readOnly="false" ma:fieldId="{5cf76f15-5ced-4ddc-b409-7134ff3c332f}" ma:taxonomyMulti="true" ma:sspId="babb5542-b20f-476f-b885-dfe2db771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58B257-C913-481E-9D7E-CEF84E0DF521}">
  <ds:schemaRefs>
    <ds:schemaRef ds:uri="http://schemas.microsoft.com/office/2006/documentManagement/types"/>
    <ds:schemaRef ds:uri="http://purl.org/dc/dcmitype/"/>
    <ds:schemaRef ds:uri="35f128f6-f38e-4cdb-b101-97c65dcbc942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af6fcea-2291-4f74-8d1e-64e377998959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B72A3E4-EDD0-4B7E-85DB-C0C718E9C4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F5743C-9FEE-4304-A63B-5F1BD92C0E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f128f6-f38e-4cdb-b101-97c65dcbc942"/>
    <ds:schemaRef ds:uri="4af6fcea-2291-4f74-8d1e-64e3779989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3369</TotalTime>
  <Words>1076</Words>
  <Application>Microsoft Office PowerPoint</Application>
  <PresentationFormat>Širokoúhlá obrazovka</PresentationFormat>
  <Paragraphs>110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Titillium Web</vt:lpstr>
      <vt:lpstr>Trebuchet MS</vt:lpstr>
      <vt:lpstr>Wingdings 3</vt:lpstr>
      <vt:lpstr>Faseta</vt:lpstr>
      <vt:lpstr>CEMS Exchange Student  Application Procedure </vt:lpstr>
      <vt:lpstr>CEMS Exchange student  Application deadlines</vt:lpstr>
      <vt:lpstr>1. Log into the university system InSIS</vt:lpstr>
      <vt:lpstr>2. Go to „Personal management" section and choose "Application to exchange programme – add personal details“</vt:lpstr>
      <vt:lpstr>3. Fill in your Personal data</vt:lpstr>
      <vt:lpstr>3. Fill in your Personal data</vt:lpstr>
      <vt:lpstr>3. Fill in your Personal data</vt:lpstr>
      <vt:lpstr>4. Personal data check</vt:lpstr>
      <vt:lpstr>4. Personal data check</vt:lpstr>
      <vt:lpstr>4. Personal data check</vt:lpstr>
      <vt:lpstr>5. ID type photo upload</vt:lpstr>
      <vt:lpstr>5. ID type photo upload</vt:lpstr>
      <vt:lpstr>5. ID type photo upload</vt:lpstr>
      <vt:lpstr>Prezentace aplikace PowerPoint</vt:lpstr>
      <vt:lpstr>5. ID type photo upload</vt:lpstr>
      <vt:lpstr>5. ID type photo upload</vt:lpstr>
      <vt:lpstr>Prezentace aplikace PowerPoint</vt:lpstr>
    </vt:vector>
  </TitlesOfParts>
  <Company>VŠE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Application Procedure</dc:title>
  <dc:creator>Hoang Phuong Tran</dc:creator>
  <cp:lastModifiedBy>Lenka Valterová</cp:lastModifiedBy>
  <cp:revision>141</cp:revision>
  <cp:lastPrinted>2025-09-23T07:56:00Z</cp:lastPrinted>
  <dcterms:created xsi:type="dcterms:W3CDTF">2018-08-23T09:43:47Z</dcterms:created>
  <dcterms:modified xsi:type="dcterms:W3CDTF">2026-04-02T08:40:25Z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0x0101009725BBE4B5678148BC9C925DB75A5581</vt:lpwstr>
  </property>
  <property fmtid="{D5CDD505-2E9C-101B-9397-08002B2CF9AE}" pid="3" name="AuthorIds_UIVersion_512">
    <vt:lpwstr>700</vt:lpwstr>
  </property>
  <property fmtid="{D5CDD505-2E9C-101B-9397-08002B2CF9AE}" pid="4" name="AuthorIds_UIVersion_2048">
    <vt:lpwstr>700</vt:lpwstr>
  </property>
  <property fmtid="{D5CDD505-2E9C-101B-9397-08002B2CF9AE}" pid="5" name="AuthorIds_UIVersion_3584">
    <vt:lpwstr>14</vt:lpwstr>
  </property>
  <property fmtid="{D5CDD505-2E9C-101B-9397-08002B2CF9AE}" pid="6" name="Rok">
    <vt:lpwstr>2019</vt:lpwstr>
  </property>
  <property fmtid="{D5CDD505-2E9C-101B-9397-08002B2CF9AE}" pid="7" name="MediaServiceImageTags">
    <vt:lpwstr/>
  </property>
</Properties>
</file>